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sldIdLst>
    <p:sldId id="1073" r:id="rId2"/>
    <p:sldId id="1270" r:id="rId3"/>
    <p:sldId id="1271" r:id="rId4"/>
    <p:sldId id="1368" r:id="rId5"/>
    <p:sldId id="1369" r:id="rId6"/>
    <p:sldId id="1370" r:id="rId7"/>
    <p:sldId id="1371" r:id="rId8"/>
    <p:sldId id="1274" r:id="rId9"/>
    <p:sldId id="1275" r:id="rId10"/>
    <p:sldId id="1166" r:id="rId11"/>
    <p:sldId id="1330" r:id="rId12"/>
    <p:sldId id="1290" r:id="rId13"/>
    <p:sldId id="1291" r:id="rId14"/>
    <p:sldId id="1292" r:id="rId15"/>
    <p:sldId id="1331" r:id="rId16"/>
    <p:sldId id="1098" r:id="rId17"/>
    <p:sldId id="1276" r:id="rId18"/>
    <p:sldId id="1394" r:id="rId19"/>
    <p:sldId id="1126" r:id="rId20"/>
    <p:sldId id="1130" r:id="rId21"/>
    <p:sldId id="1116" r:id="rId22"/>
    <p:sldId id="1117" r:id="rId23"/>
    <p:sldId id="1168" r:id="rId24"/>
    <p:sldId id="1332" r:id="rId25"/>
    <p:sldId id="1333" r:id="rId26"/>
    <p:sldId id="1215" r:id="rId27"/>
    <p:sldId id="1211" r:id="rId28"/>
    <p:sldId id="1213" r:id="rId29"/>
    <p:sldId id="1212" r:id="rId30"/>
    <p:sldId id="1327" r:id="rId31"/>
    <p:sldId id="1347" r:id="rId32"/>
    <p:sldId id="1345" r:id="rId33"/>
    <p:sldId id="1346" r:id="rId34"/>
    <p:sldId id="1344" r:id="rId35"/>
    <p:sldId id="1322" r:id="rId36"/>
    <p:sldId id="1342" r:id="rId37"/>
    <p:sldId id="1343" r:id="rId38"/>
    <p:sldId id="1348" r:id="rId39"/>
    <p:sldId id="1349" r:id="rId40"/>
    <p:sldId id="1350" r:id="rId41"/>
    <p:sldId id="1293" r:id="rId42"/>
    <p:sldId id="1294" r:id="rId43"/>
    <p:sldId id="1295" r:id="rId44"/>
    <p:sldId id="1296" r:id="rId45"/>
    <p:sldId id="1297" r:id="rId46"/>
    <p:sldId id="1298" r:id="rId47"/>
    <p:sldId id="1299" r:id="rId48"/>
    <p:sldId id="1300" r:id="rId49"/>
    <p:sldId id="1301" r:id="rId50"/>
    <p:sldId id="1302" r:id="rId51"/>
    <p:sldId id="1303" r:id="rId52"/>
    <p:sldId id="1304" r:id="rId53"/>
    <p:sldId id="1305" r:id="rId54"/>
    <p:sldId id="1306" r:id="rId55"/>
    <p:sldId id="1307" r:id="rId56"/>
    <p:sldId id="1356" r:id="rId57"/>
    <p:sldId id="1184" r:id="rId58"/>
    <p:sldId id="1210" r:id="rId59"/>
    <p:sldId id="1185" r:id="rId60"/>
    <p:sldId id="1334" r:id="rId61"/>
    <p:sldId id="1335" r:id="rId62"/>
    <p:sldId id="1197" r:id="rId63"/>
    <p:sldId id="1194" r:id="rId64"/>
    <p:sldId id="1195" r:id="rId65"/>
    <p:sldId id="1196" r:id="rId66"/>
    <p:sldId id="1319" r:id="rId67"/>
    <p:sldId id="1193" r:id="rId68"/>
    <p:sldId id="1352" r:id="rId69"/>
    <p:sldId id="1353" r:id="rId70"/>
    <p:sldId id="1354" r:id="rId71"/>
    <p:sldId id="1355" r:id="rId72"/>
    <p:sldId id="1351" r:id="rId73"/>
    <p:sldId id="1200" r:id="rId74"/>
    <p:sldId id="1373" r:id="rId75"/>
    <p:sldId id="1378" r:id="rId76"/>
    <p:sldId id="1377" r:id="rId77"/>
    <p:sldId id="1376" r:id="rId78"/>
    <p:sldId id="1375" r:id="rId79"/>
    <p:sldId id="1379" r:id="rId80"/>
    <p:sldId id="1216" r:id="rId81"/>
    <p:sldId id="1381" r:id="rId82"/>
    <p:sldId id="1382" r:id="rId83"/>
    <p:sldId id="1383" r:id="rId84"/>
    <p:sldId id="1384" r:id="rId85"/>
    <p:sldId id="1385" r:id="rId86"/>
    <p:sldId id="1420" r:id="rId87"/>
    <p:sldId id="1386" r:id="rId88"/>
    <p:sldId id="1393" r:id="rId89"/>
    <p:sldId id="1388" r:id="rId90"/>
    <p:sldId id="1389" r:id="rId91"/>
    <p:sldId id="1390" r:id="rId92"/>
    <p:sldId id="1391" r:id="rId93"/>
    <p:sldId id="1392" r:id="rId94"/>
    <p:sldId id="1358" r:id="rId95"/>
    <p:sldId id="1359" r:id="rId96"/>
    <p:sldId id="1235" r:id="rId97"/>
    <p:sldId id="1421" r:id="rId98"/>
    <p:sldId id="1233" r:id="rId99"/>
    <p:sldId id="1234" r:id="rId100"/>
    <p:sldId id="1240" r:id="rId101"/>
    <p:sldId id="1380" r:id="rId102"/>
    <p:sldId id="1308" r:id="rId103"/>
    <p:sldId id="1309" r:id="rId104"/>
    <p:sldId id="1310" r:id="rId105"/>
    <p:sldId id="1311" r:id="rId106"/>
    <p:sldId id="1312" r:id="rId107"/>
    <p:sldId id="1318" r:id="rId108"/>
    <p:sldId id="1314" r:id="rId109"/>
    <p:sldId id="1315" r:id="rId110"/>
    <p:sldId id="1316" r:id="rId111"/>
    <p:sldId id="1317" r:id="rId112"/>
    <p:sldId id="1265" r:id="rId113"/>
    <p:sldId id="1266" r:id="rId114"/>
    <p:sldId id="1236" r:id="rId115"/>
    <p:sldId id="1237" r:id="rId116"/>
    <p:sldId id="1238" r:id="rId117"/>
    <p:sldId id="1398" r:id="rId118"/>
    <p:sldId id="1399" r:id="rId119"/>
    <p:sldId id="1400" r:id="rId120"/>
    <p:sldId id="1401" r:id="rId121"/>
    <p:sldId id="1402" r:id="rId122"/>
    <p:sldId id="1405" r:id="rId123"/>
    <p:sldId id="1406" r:id="rId124"/>
    <p:sldId id="1407" r:id="rId125"/>
    <p:sldId id="1412" r:id="rId126"/>
    <p:sldId id="1413" r:id="rId127"/>
    <p:sldId id="1414" r:id="rId128"/>
    <p:sldId id="1415" r:id="rId129"/>
    <p:sldId id="1416" r:id="rId130"/>
    <p:sldId id="1417" r:id="rId131"/>
    <p:sldId id="1410" r:id="rId132"/>
    <p:sldId id="1411" r:id="rId133"/>
    <p:sldId id="1404" r:id="rId134"/>
    <p:sldId id="1396" r:id="rId135"/>
    <p:sldId id="1403" r:id="rId136"/>
    <p:sldId id="1418" r:id="rId137"/>
    <p:sldId id="1395" r:id="rId138"/>
    <p:sldId id="1419" r:id="rId13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BEF7"/>
    <a:srgbClr val="000099"/>
    <a:srgbClr val="0033CC"/>
    <a:srgbClr val="00FF00"/>
    <a:srgbClr val="FF0000"/>
    <a:srgbClr val="FFFF00"/>
    <a:srgbClr val="0000CC"/>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326" autoAdjust="0"/>
  </p:normalViewPr>
  <p:slideViewPr>
    <p:cSldViewPr>
      <p:cViewPr varScale="1">
        <p:scale>
          <a:sx n="139" d="100"/>
          <a:sy n="139" d="100"/>
        </p:scale>
        <p:origin x="-16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24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interSettings" Target="printerSettings/printerSettings1.bin"/><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107" charset="0"/>
              </a:defRPr>
            </a:lvl1pPr>
          </a:lstStyle>
          <a:p>
            <a:pPr>
              <a:defRPr/>
            </a:pPr>
            <a:endParaRPr lang="en-US"/>
          </a:p>
        </p:txBody>
      </p:sp>
      <p:sp>
        <p:nvSpPr>
          <p:cNvPr id="14643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107"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4643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643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107" charset="0"/>
              </a:defRPr>
            </a:lvl1pPr>
          </a:lstStyle>
          <a:p>
            <a:pPr>
              <a:defRPr/>
            </a:pPr>
            <a:endParaRPr lang="en-US"/>
          </a:p>
        </p:txBody>
      </p:sp>
      <p:sp>
        <p:nvSpPr>
          <p:cNvPr id="14643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107" charset="0"/>
              </a:defRPr>
            </a:lvl1pPr>
          </a:lstStyle>
          <a:p>
            <a:pPr>
              <a:defRPr/>
            </a:pPr>
            <a:fld id="{EBAF1A9D-4B50-C347-B1A6-49D4320E040E}" type="slidenum">
              <a:rPr lang="en-US"/>
              <a:pPr>
                <a:defRPr/>
              </a:pPr>
              <a:t>‹#›</a:t>
            </a:fld>
            <a:endParaRPr lang="en-US"/>
          </a:p>
        </p:txBody>
      </p:sp>
    </p:spTree>
    <p:extLst>
      <p:ext uri="{BB962C8B-B14F-4D97-AF65-F5344CB8AC3E}">
        <p14:creationId xmlns:p14="http://schemas.microsoft.com/office/powerpoint/2010/main" val="3459086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9644A6-7BAA-4E28-8E64-3B38E6CAFDA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5DDC02-DBD9-D845-8914-47ECB19D1C46}" type="slidenum">
              <a:rPr lang="en-US" sz="1300" b="0"/>
              <a:pPr eaLnBrk="1" hangingPunct="1"/>
              <a:t>17</a:t>
            </a:fld>
            <a:endParaRPr lang="en-US" sz="1300" b="0"/>
          </a:p>
        </p:txBody>
      </p:sp>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3D0624-D21B-394B-8BCE-1BAACF0DBA37}" type="slidenum">
              <a:rPr lang="en-US" sz="1300"/>
              <a:pPr eaLnBrk="1" hangingPunct="1"/>
              <a:t>35</a:t>
            </a:fld>
            <a:endParaRPr lang="en-US" sz="13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Columbia River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3D0624-D21B-394B-8BCE-1BAACF0DBA37}" type="slidenum">
              <a:rPr lang="en-US" sz="1300"/>
              <a:pPr eaLnBrk="1" hangingPunct="1"/>
              <a:t>36</a:t>
            </a:fld>
            <a:endParaRPr lang="en-US" sz="13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Columbia River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B62A166-33CF-9C4B-939B-401BCF7875A4}" type="slidenum">
              <a:rPr lang="en-US">
                <a:latin typeface="Arial" pitchFamily="-84" charset="0"/>
              </a:rPr>
              <a:pPr/>
              <a:t>66</a:t>
            </a:fld>
            <a:endParaRPr lang="en-US">
              <a:latin typeface="Arial" pitchFamily="-84"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84" charset="0"/>
                <a:ea typeface="ＭＳ Ｐゴシック" pitchFamily="-84" charset="-128"/>
                <a:cs typeface="ＭＳ Ｐゴシック" pitchFamily="-84" charset="-128"/>
              </a:rPr>
              <a:t>1987 – leaves</a:t>
            </a:r>
            <a:r>
              <a:rPr lang="en-US" baseline="0" dirty="0" smtClean="0">
                <a:latin typeface="Arial" pitchFamily="-84" charset="0"/>
                <a:ea typeface="ＭＳ Ｐゴシック" pitchFamily="-84" charset="-128"/>
                <a:cs typeface="ＭＳ Ｐゴシック" pitchFamily="-84" charset="-128"/>
              </a:rPr>
              <a:t> off Vermont and Arkansas, which both required 5 total math or science years</a:t>
            </a:r>
          </a:p>
          <a:p>
            <a:pPr eaLnBrk="1" hangingPunct="1"/>
            <a:r>
              <a:rPr lang="en-US" baseline="0" dirty="0" smtClean="0">
                <a:latin typeface="Arial" pitchFamily="-84" charset="0"/>
                <a:ea typeface="ＭＳ Ｐゴシック" pitchFamily="-84" charset="-128"/>
                <a:cs typeface="ＭＳ Ｐゴシック" pitchFamily="-84" charset="-128"/>
              </a:rPr>
              <a:t>1996 – still leaves off Vermont for the same reason; includes DC</a:t>
            </a:r>
          </a:p>
          <a:p>
            <a:pPr eaLnBrk="1" hangingPunct="1"/>
            <a:r>
              <a:rPr lang="en-US" baseline="0" dirty="0" smtClean="0">
                <a:latin typeface="Arial" pitchFamily="-84" charset="0"/>
                <a:ea typeface="ＭＳ Ｐゴシック" pitchFamily="-84" charset="-128"/>
                <a:cs typeface="ＭＳ Ｐゴシック" pitchFamily="-84" charset="-128"/>
              </a:rPr>
              <a:t>2006 – all 50 states</a:t>
            </a:r>
            <a:endParaRPr lang="en-US" dirty="0"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96</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97</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98</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99</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100</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101</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Horace Mann Adopts Prussian standards in Massachusetts</a:t>
            </a:r>
            <a:endParaRPr lang="en-US" dirty="0"/>
          </a:p>
        </p:txBody>
      </p:sp>
      <p:sp>
        <p:nvSpPr>
          <p:cNvPr id="4" name="Slide Number Placeholder 3"/>
          <p:cNvSpPr>
            <a:spLocks noGrp="1"/>
          </p:cNvSpPr>
          <p:nvPr>
            <p:ph type="sldNum" sz="quarter" idx="10"/>
          </p:nvPr>
        </p:nvSpPr>
        <p:spPr/>
        <p:txBody>
          <a:bodyPr/>
          <a:lstStyle/>
          <a:p>
            <a:pPr>
              <a:defRPr/>
            </a:pPr>
            <a:fld id="{EBAF1A9D-4B50-C347-B1A6-49D4320E040E}" type="slidenum">
              <a:rPr lang="en-US" smtClean="0"/>
              <a:pPr>
                <a:defRPr/>
              </a:pPr>
              <a:t>3</a:t>
            </a:fld>
            <a:endParaRPr lang="en-US"/>
          </a:p>
        </p:txBody>
      </p:sp>
    </p:spTree>
    <p:extLst>
      <p:ext uri="{BB962C8B-B14F-4D97-AF65-F5344CB8AC3E}">
        <p14:creationId xmlns:p14="http://schemas.microsoft.com/office/powerpoint/2010/main" val="3734321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102</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103</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104</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105</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106</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107</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108</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109</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110</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111</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Johnson’ Elementary and Secondary Education Act “War on Poverty”</a:t>
            </a:r>
            <a:endParaRPr lang="en-US" dirty="0"/>
          </a:p>
        </p:txBody>
      </p:sp>
      <p:sp>
        <p:nvSpPr>
          <p:cNvPr id="4" name="Slide Number Placeholder 3"/>
          <p:cNvSpPr>
            <a:spLocks noGrp="1"/>
          </p:cNvSpPr>
          <p:nvPr>
            <p:ph type="sldNum" sz="quarter" idx="10"/>
          </p:nvPr>
        </p:nvSpPr>
        <p:spPr/>
        <p:txBody>
          <a:bodyPr/>
          <a:lstStyle/>
          <a:p>
            <a:pPr>
              <a:defRPr/>
            </a:pPr>
            <a:fld id="{EBAF1A9D-4B50-C347-B1A6-49D4320E040E}" type="slidenum">
              <a:rPr lang="en-US" smtClean="0"/>
              <a:pPr>
                <a:defRPr/>
              </a:pPr>
              <a:t>6</a:t>
            </a:fld>
            <a:endParaRPr lang="en-US"/>
          </a:p>
        </p:txBody>
      </p:sp>
    </p:spTree>
    <p:extLst>
      <p:ext uri="{BB962C8B-B14F-4D97-AF65-F5344CB8AC3E}">
        <p14:creationId xmlns:p14="http://schemas.microsoft.com/office/powerpoint/2010/main" val="3943130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112</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113</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114</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115</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116</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117</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118</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119</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120</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121</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Johnson’ Elementary and Secondary Education Act “War on Poverty”</a:t>
            </a:r>
            <a:endParaRPr lang="en-US" dirty="0"/>
          </a:p>
        </p:txBody>
      </p:sp>
      <p:sp>
        <p:nvSpPr>
          <p:cNvPr id="4" name="Slide Number Placeholder 3"/>
          <p:cNvSpPr>
            <a:spLocks noGrp="1"/>
          </p:cNvSpPr>
          <p:nvPr>
            <p:ph type="sldNum" sz="quarter" idx="10"/>
          </p:nvPr>
        </p:nvSpPr>
        <p:spPr/>
        <p:txBody>
          <a:bodyPr/>
          <a:lstStyle/>
          <a:p>
            <a:pPr>
              <a:defRPr/>
            </a:pPr>
            <a:fld id="{EBAF1A9D-4B50-C347-B1A6-49D4320E040E}" type="slidenum">
              <a:rPr lang="en-US" smtClean="0"/>
              <a:pPr>
                <a:defRPr/>
              </a:pPr>
              <a:t>7</a:t>
            </a:fld>
            <a:endParaRPr lang="en-US"/>
          </a:p>
        </p:txBody>
      </p:sp>
    </p:spTree>
    <p:extLst>
      <p:ext uri="{BB962C8B-B14F-4D97-AF65-F5344CB8AC3E}">
        <p14:creationId xmlns:p14="http://schemas.microsoft.com/office/powerpoint/2010/main" val="3943130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122</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123</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124</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125</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126</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127</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128</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129</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130</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131</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74AF8D9-11BE-7749-8046-6D72D4FA26FD}" type="slidenum">
              <a:rPr lang="en-US">
                <a:latin typeface="Arial" pitchFamily="-84" charset="0"/>
              </a:rPr>
              <a:pPr/>
              <a:t>8</a:t>
            </a:fld>
            <a:endParaRPr lang="en-US">
              <a:latin typeface="Arial" pitchFamily="-84" charset="0"/>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84" charset="0"/>
                <a:ea typeface="ＭＳ Ｐゴシック" pitchFamily="-84" charset="-128"/>
                <a:cs typeface="ＭＳ Ｐゴシック" pitchFamily="-84" charset="-128"/>
              </a:rPr>
              <a:t>Democrats don’t like some implications of standards. Republicans don’t like “National” (state’s rights)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132</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133</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134</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135</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136</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137</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9001B7-0397-454A-8D66-A744457DCEBC}" type="slidenum">
              <a:rPr lang="en-US" sz="1300" b="0"/>
              <a:pPr eaLnBrk="1" hangingPunct="1"/>
              <a:t>138</a:t>
            </a:fld>
            <a:endParaRPr lang="en-US" sz="1300" b="0"/>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FD10E7E-D2B3-8C48-B20A-ADB90E1FB67B}" type="slidenum">
              <a:rPr lang="en-US" sz="1300" b="0"/>
              <a:pPr eaLnBrk="1" hangingPunct="1"/>
              <a:t>9</a:t>
            </a:fld>
            <a:endParaRPr lang="en-US" sz="13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endParaRPr lang="en-US" dirty="0" smtClean="0">
              <a:latin typeface="Arial" pitchFamily="-84" charset="0"/>
              <a:ea typeface="ＭＳ Ｐゴシック" pitchFamily="-84" charset="-128"/>
              <a:cs typeface="ＭＳ Ｐゴシック" pitchFamily="-84" charset="-128"/>
            </a:endParaRPr>
          </a:p>
        </p:txBody>
      </p:sp>
      <p:sp>
        <p:nvSpPr>
          <p:cNvPr id="19460" name="Slide Number Placeholder 3"/>
          <p:cNvSpPr>
            <a:spLocks noGrp="1"/>
          </p:cNvSpPr>
          <p:nvPr>
            <p:ph type="sldNum" sz="quarter" idx="5"/>
          </p:nvPr>
        </p:nvSpPr>
        <p:spPr>
          <a:noFill/>
        </p:spPr>
        <p:txBody>
          <a:bodyPr/>
          <a:lstStyle/>
          <a:p>
            <a:fld id="{D6675489-3E35-5A43-992B-A747CAF03DFB}" type="slidenum">
              <a:rPr lang="en-US" smtClean="0">
                <a:latin typeface="Arial" pitchFamily="-84" charset="0"/>
              </a:rPr>
              <a:pPr/>
              <a:t>12</a:t>
            </a:fld>
            <a:endParaRPr lang="en-US" smtClean="0">
              <a:latin typeface="Arial"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endParaRPr lang="en-US" dirty="0" smtClean="0">
              <a:latin typeface="Arial" pitchFamily="-84" charset="0"/>
              <a:ea typeface="ＭＳ Ｐゴシック" pitchFamily="-84" charset="-128"/>
              <a:cs typeface="ＭＳ Ｐゴシック" pitchFamily="-84" charset="-128"/>
            </a:endParaRPr>
          </a:p>
        </p:txBody>
      </p:sp>
      <p:sp>
        <p:nvSpPr>
          <p:cNvPr id="19460" name="Slide Number Placeholder 3"/>
          <p:cNvSpPr>
            <a:spLocks noGrp="1"/>
          </p:cNvSpPr>
          <p:nvPr>
            <p:ph type="sldNum" sz="quarter" idx="5"/>
          </p:nvPr>
        </p:nvSpPr>
        <p:spPr>
          <a:noFill/>
        </p:spPr>
        <p:txBody>
          <a:bodyPr/>
          <a:lstStyle/>
          <a:p>
            <a:fld id="{D6675489-3E35-5A43-992B-A747CAF03DFB}" type="slidenum">
              <a:rPr lang="en-US" smtClean="0">
                <a:latin typeface="Arial" pitchFamily="-84" charset="0"/>
              </a:rPr>
              <a:pPr/>
              <a:t>13</a:t>
            </a:fld>
            <a:endParaRPr lang="en-US" smtClean="0">
              <a:latin typeface="Arial" pitchFamily="-8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endParaRPr lang="en-US" dirty="0" smtClean="0">
              <a:latin typeface="Arial" pitchFamily="-84" charset="0"/>
              <a:ea typeface="ＭＳ Ｐゴシック" pitchFamily="-84" charset="-128"/>
              <a:cs typeface="ＭＳ Ｐゴシック" pitchFamily="-84" charset="-128"/>
            </a:endParaRPr>
          </a:p>
        </p:txBody>
      </p:sp>
      <p:sp>
        <p:nvSpPr>
          <p:cNvPr id="19460" name="Slide Number Placeholder 3"/>
          <p:cNvSpPr>
            <a:spLocks noGrp="1"/>
          </p:cNvSpPr>
          <p:nvPr>
            <p:ph type="sldNum" sz="quarter" idx="5"/>
          </p:nvPr>
        </p:nvSpPr>
        <p:spPr>
          <a:noFill/>
        </p:spPr>
        <p:txBody>
          <a:bodyPr/>
          <a:lstStyle/>
          <a:p>
            <a:fld id="{D6675489-3E35-5A43-992B-A747CAF03DFB}" type="slidenum">
              <a:rPr lang="en-US" smtClean="0">
                <a:latin typeface="Arial" pitchFamily="-84" charset="0"/>
              </a:rPr>
              <a:pPr/>
              <a:t>14</a:t>
            </a:fld>
            <a:endParaRPr lang="en-US" smtClean="0">
              <a:latin typeface="Arial"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70117-D637-E94E-9650-5036512F13A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70220F-7EF5-284A-ACA7-EFF0868CF02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46DA2-B009-9240-9D3B-66EB4990C9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1E31C-0679-B04F-A6A9-0636A10FCBA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7D6A4-C7A3-CC46-9834-6A24266951C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95068-B7CC-B24E-B433-BA20C4D368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2DF6EA-4ECE-9A49-A45F-4B6BCC6C7E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7A220A-1A16-9747-A8EA-3378AAF32C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82A55-FBD6-7443-BB99-05454CE2DA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1514D-83E8-4846-8B8F-CA480B4DD3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9D497-A4BB-6844-ACEC-C69B5B6EDA1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7" charset="0"/>
              </a:defRPr>
            </a:lvl1pPr>
          </a:lstStyle>
          <a:p>
            <a:pPr>
              <a:defRPr/>
            </a:pPr>
            <a:fld id="{20947833-4070-6545-848D-8367F22A04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7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8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8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8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8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8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9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9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9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9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9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9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0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0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0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0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package" Target="../embeddings/Microsoft_Word_Document2.docx"/><Relationship Id="rId5" Type="http://schemas.openxmlformats.org/officeDocument/2006/relationships/image" Target="../media/image10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package" Target="../embeddings/Microsoft_Word_Document3.docx"/><Relationship Id="rId5" Type="http://schemas.openxmlformats.org/officeDocument/2006/relationships/image" Target="../media/image106.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07.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package" Target="../embeddings/Microsoft_Word_Document4.docx"/><Relationship Id="rId5" Type="http://schemas.openxmlformats.org/officeDocument/2006/relationships/image" Target="../media/image108.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package" Target="../embeddings/Microsoft_Word_Document5.docx"/><Relationship Id="rId5" Type="http://schemas.openxmlformats.org/officeDocument/2006/relationships/image" Target="../media/image109.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package" Target="../embeddings/Microsoft_Word_Document6.docx"/><Relationship Id="rId5" Type="http://schemas.openxmlformats.org/officeDocument/2006/relationships/image" Target="../media/image110.png"/><Relationship Id="rId6" Type="http://schemas.openxmlformats.org/officeDocument/2006/relationships/package" Target="../embeddings/Microsoft_Word_Document7.docx"/><Relationship Id="rId7" Type="http://schemas.openxmlformats.org/officeDocument/2006/relationships/image" Target="../media/image111.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hyperlink" Target="http://www.earthscienceliteracy.org"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8.jp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38.jp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38.jpg"/><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38.jpg"/><Relationship Id="rId9" Type="http://schemas.openxmlformats.org/officeDocument/2006/relationships/image" Target="../media/image33.png"/><Relationship Id="rId10"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5.jpg"/><Relationship Id="rId5" Type="http://schemas.openxmlformats.org/officeDocument/2006/relationships/image" Target="../media/image42.png"/><Relationship Id="rId6" Type="http://schemas.openxmlformats.org/officeDocument/2006/relationships/image" Target="../media/image37.jpg"/><Relationship Id="rId7" Type="http://schemas.openxmlformats.org/officeDocument/2006/relationships/image" Target="../media/image36.png"/><Relationship Id="rId8" Type="http://schemas.openxmlformats.org/officeDocument/2006/relationships/image" Target="../media/image34.png"/><Relationship Id="rId9" Type="http://schemas.openxmlformats.org/officeDocument/2006/relationships/image" Target="../media/image38.jpg"/><Relationship Id="rId10" Type="http://schemas.openxmlformats.org/officeDocument/2006/relationships/image" Target="../media/image33.png"/><Relationship Id="rId11"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2.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35.jpg"/><Relationship Id="rId6" Type="http://schemas.openxmlformats.org/officeDocument/2006/relationships/image" Target="../media/image42.png"/><Relationship Id="rId7" Type="http://schemas.openxmlformats.org/officeDocument/2006/relationships/image" Target="../media/image37.jpg"/><Relationship Id="rId8" Type="http://schemas.openxmlformats.org/officeDocument/2006/relationships/image" Target="../media/image36.png"/><Relationship Id="rId9" Type="http://schemas.openxmlformats.org/officeDocument/2006/relationships/image" Target="../media/image34.png"/><Relationship Id="rId10" Type="http://schemas.openxmlformats.org/officeDocument/2006/relationships/image" Target="../media/image38.jpg"/></Relationships>
</file>

<file path=ppt/slides/_rels/slide53.xml.rels><?xml version="1.0" encoding="UTF-8" standalone="yes"?>
<Relationships xmlns="http://schemas.openxmlformats.org/package/2006/relationships"><Relationship Id="rId11" Type="http://schemas.openxmlformats.org/officeDocument/2006/relationships/image" Target="../media/image38.jpg"/><Relationship Id="rId12" Type="http://schemas.openxmlformats.org/officeDocument/2006/relationships/image" Target="../media/image33.png"/><Relationship Id="rId13"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35.jpg"/><Relationship Id="rId6" Type="http://schemas.openxmlformats.org/officeDocument/2006/relationships/image" Target="../media/image44.jpg"/><Relationship Id="rId7" Type="http://schemas.openxmlformats.org/officeDocument/2006/relationships/image" Target="../media/image42.png"/><Relationship Id="rId8" Type="http://schemas.openxmlformats.org/officeDocument/2006/relationships/image" Target="../media/image37.jpg"/><Relationship Id="rId9" Type="http://schemas.openxmlformats.org/officeDocument/2006/relationships/image" Target="../media/image36.png"/><Relationship Id="rId10" Type="http://schemas.openxmlformats.org/officeDocument/2006/relationships/image" Target="../media/image34.png"/></Relationships>
</file>

<file path=ppt/slides/_rels/slide54.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8.jpg"/><Relationship Id="rId13" Type="http://schemas.openxmlformats.org/officeDocument/2006/relationships/image" Target="../media/image33.png"/><Relationship Id="rId14"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35.jpg"/><Relationship Id="rId6" Type="http://schemas.openxmlformats.org/officeDocument/2006/relationships/image" Target="../media/image45.jpg"/><Relationship Id="rId7" Type="http://schemas.openxmlformats.org/officeDocument/2006/relationships/image" Target="../media/image44.jpg"/><Relationship Id="rId8" Type="http://schemas.openxmlformats.org/officeDocument/2006/relationships/image" Target="../media/image42.png"/><Relationship Id="rId9" Type="http://schemas.openxmlformats.org/officeDocument/2006/relationships/image" Target="../media/image37.jpg"/><Relationship Id="rId10" Type="http://schemas.openxmlformats.org/officeDocument/2006/relationships/image" Target="../media/image36.png"/></Relationships>
</file>

<file path=ppt/slides/_rels/slide55.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4.png"/><Relationship Id="rId13" Type="http://schemas.openxmlformats.org/officeDocument/2006/relationships/image" Target="../media/image38.jpg"/><Relationship Id="rId14" Type="http://schemas.openxmlformats.org/officeDocument/2006/relationships/image" Target="../media/image33.png"/><Relationship Id="rId15"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46.gif"/><Relationship Id="rId3" Type="http://schemas.openxmlformats.org/officeDocument/2006/relationships/image" Target="../media/image43.jpg"/><Relationship Id="rId4" Type="http://schemas.openxmlformats.org/officeDocument/2006/relationships/image" Target="../media/image39.jpg"/><Relationship Id="rId5" Type="http://schemas.openxmlformats.org/officeDocument/2006/relationships/image" Target="../media/image40.png"/><Relationship Id="rId6" Type="http://schemas.openxmlformats.org/officeDocument/2006/relationships/image" Target="../media/image35.jpg"/><Relationship Id="rId7" Type="http://schemas.openxmlformats.org/officeDocument/2006/relationships/image" Target="../media/image45.jpg"/><Relationship Id="rId8" Type="http://schemas.openxmlformats.org/officeDocument/2006/relationships/image" Target="../media/image44.jpg"/><Relationship Id="rId9" Type="http://schemas.openxmlformats.org/officeDocument/2006/relationships/image" Target="../media/image42.png"/><Relationship Id="rId10" Type="http://schemas.openxmlformats.org/officeDocument/2006/relationships/image" Target="../media/image3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jpg"/></Relationships>
</file>

<file path=ppt/slides/_rels/slide76.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304800" y="1524000"/>
            <a:ext cx="8610600" cy="1323439"/>
          </a:xfrm>
          <a:prstGeom prst="rect">
            <a:avLst/>
          </a:prstGeom>
          <a:noFill/>
          <a:ln w="9525">
            <a:noFill/>
            <a:miter lim="800000"/>
            <a:headEnd/>
            <a:tailEnd/>
          </a:ln>
        </p:spPr>
        <p:txBody>
          <a:bodyPr wrap="square">
            <a:prstTxWarp prst="textNoShape">
              <a:avLst/>
            </a:prstTxWarp>
            <a:spAutoFit/>
          </a:bodyPr>
          <a:lstStyle/>
          <a:p>
            <a:pPr algn="ctr"/>
            <a:r>
              <a:rPr lang="en-US" sz="2000" b="1" i="1" dirty="0">
                <a:solidFill>
                  <a:srgbClr val="000099"/>
                </a:solidFill>
                <a:latin typeface="Times New Roman" pitchFamily="-1" charset="0"/>
              </a:rPr>
              <a:t>Professor Michael Wysession</a:t>
            </a:r>
          </a:p>
          <a:p>
            <a:pPr algn="ctr"/>
            <a:r>
              <a:rPr lang="en-US" sz="2000" b="1" i="1" dirty="0">
                <a:solidFill>
                  <a:srgbClr val="000099"/>
                </a:solidFill>
                <a:latin typeface="Times New Roman" pitchFamily="-1" charset="0"/>
              </a:rPr>
              <a:t>Department of Earth and Planetary Sciences</a:t>
            </a:r>
          </a:p>
          <a:p>
            <a:pPr algn="ctr"/>
            <a:r>
              <a:rPr lang="en-US" sz="2000" b="1" i="1" dirty="0">
                <a:solidFill>
                  <a:srgbClr val="000099"/>
                </a:solidFill>
                <a:latin typeface="Times New Roman" pitchFamily="-1" charset="0"/>
              </a:rPr>
              <a:t>Washington University, St. Louis, MO</a:t>
            </a:r>
            <a:endParaRPr lang="en-US" sz="2000" b="1" i="1" dirty="0" smtClean="0">
              <a:solidFill>
                <a:srgbClr val="000099"/>
              </a:solidFill>
              <a:latin typeface="Times New Roman" pitchFamily="-1" charset="0"/>
            </a:endParaRPr>
          </a:p>
          <a:p>
            <a:pPr algn="ctr"/>
            <a:r>
              <a:rPr lang="en-US" sz="2000" b="1" dirty="0" err="1" smtClean="0">
                <a:solidFill>
                  <a:srgbClr val="000099"/>
                </a:solidFill>
                <a:latin typeface="Times New Roman" pitchFamily="-1" charset="0"/>
              </a:rPr>
              <a:t>michael@seismo.wustl.edu</a:t>
            </a:r>
            <a:endParaRPr lang="en-US" sz="2000" b="1" dirty="0">
              <a:solidFill>
                <a:srgbClr val="000099"/>
              </a:solidFill>
            </a:endParaRPr>
          </a:p>
        </p:txBody>
      </p:sp>
      <p:pic>
        <p:nvPicPr>
          <p:cNvPr id="9" name="Picture 8" descr="cover.ph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971800"/>
            <a:ext cx="4419600" cy="3643715"/>
          </a:xfrm>
          <a:prstGeom prst="rect">
            <a:avLst/>
          </a:prstGeom>
        </p:spPr>
      </p:pic>
      <p:sp>
        <p:nvSpPr>
          <p:cNvPr id="5" name="Rectangle 4"/>
          <p:cNvSpPr/>
          <p:nvPr/>
        </p:nvSpPr>
        <p:spPr>
          <a:xfrm>
            <a:off x="-12700" y="228600"/>
            <a:ext cx="9144000" cy="12192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0" y="228600"/>
            <a:ext cx="9144000" cy="1143000"/>
          </a:xfrm>
        </p:spPr>
        <p:txBody>
          <a:bodyPr lIns="89294" tIns="44647" rIns="89294" bIns="44647"/>
          <a:lstStyle/>
          <a:p>
            <a:pPr defTabSz="914145"/>
            <a:r>
              <a:rPr lang="en-US" sz="3400" dirty="0" smtClean="0">
                <a:solidFill>
                  <a:srgbClr val="FFFF00"/>
                </a:solidFill>
                <a:latin typeface="Helvetica" charset="0"/>
                <a:ea typeface="Helvetica" charset="0"/>
                <a:cs typeface="Helvetica" charset="0"/>
                <a:sym typeface="Helvetica" charset="0"/>
              </a:rPr>
              <a:t>The </a:t>
            </a:r>
            <a:r>
              <a:rPr lang="en-US" sz="3400" i="1" dirty="0" smtClean="0">
                <a:solidFill>
                  <a:srgbClr val="FFFF00"/>
                </a:solidFill>
                <a:latin typeface="Helvetica" charset="0"/>
                <a:ea typeface="Helvetica" charset="0"/>
                <a:cs typeface="Helvetica" charset="0"/>
                <a:sym typeface="Helvetica" charset="0"/>
              </a:rPr>
              <a:t>Next Generation Science Standards</a:t>
            </a:r>
            <a:r>
              <a:rPr lang="en-US" sz="3400" dirty="0" smtClean="0">
                <a:solidFill>
                  <a:srgbClr val="FFFF00"/>
                </a:solidFill>
                <a:latin typeface="Helvetica" charset="0"/>
                <a:ea typeface="Helvetica" charset="0"/>
                <a:cs typeface="Helvetica" charset="0"/>
                <a:sym typeface="Helvetica" charset="0"/>
              </a:rPr>
              <a:t>: What They Mean for Earth and Space Science</a:t>
            </a:r>
            <a:endParaRPr lang="en-US" dirty="0" smtClean="0">
              <a:solidFill>
                <a:srgbClr val="FFFF00"/>
              </a:solidFill>
            </a:endParaRPr>
          </a:p>
        </p:txBody>
      </p:sp>
    </p:spTree>
    <p:extLst>
      <p:ext uri="{BB962C8B-B14F-4D97-AF65-F5344CB8AC3E}">
        <p14:creationId xmlns:p14="http://schemas.microsoft.com/office/powerpoint/2010/main" val="25760513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esli_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104020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6934200" y="2971800"/>
            <a:ext cx="1981200" cy="3581400"/>
          </a:xfrm>
          <a:prstGeom prst="roundRect">
            <a:avLst/>
          </a:prstGeom>
          <a:ln w="38100" cmpd="sng">
            <a:solidFill>
              <a:srgbClr val="00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162800" y="3124200"/>
            <a:ext cx="1752601" cy="3139321"/>
          </a:xfrm>
          <a:prstGeom prst="rect">
            <a:avLst/>
          </a:prstGeom>
          <a:noFill/>
        </p:spPr>
        <p:txBody>
          <a:bodyPr wrap="square" rtlCol="0">
            <a:spAutoFit/>
          </a:bodyPr>
          <a:lstStyle/>
          <a:p>
            <a:r>
              <a:rPr lang="en-US" dirty="0" smtClean="0">
                <a:solidFill>
                  <a:srgbClr val="000099"/>
                </a:solidFill>
              </a:rPr>
              <a:t>Teacher Development</a:t>
            </a:r>
          </a:p>
          <a:p>
            <a:endParaRPr lang="en-US" dirty="0">
              <a:solidFill>
                <a:srgbClr val="000099"/>
              </a:solidFill>
            </a:endParaRPr>
          </a:p>
          <a:p>
            <a:r>
              <a:rPr lang="en-US" dirty="0" smtClean="0">
                <a:solidFill>
                  <a:srgbClr val="000099"/>
                </a:solidFill>
              </a:rPr>
              <a:t>Curricula</a:t>
            </a:r>
          </a:p>
          <a:p>
            <a:endParaRPr lang="en-US" dirty="0">
              <a:solidFill>
                <a:srgbClr val="000099"/>
              </a:solidFill>
            </a:endParaRPr>
          </a:p>
          <a:p>
            <a:r>
              <a:rPr lang="en-US" dirty="0" smtClean="0">
                <a:solidFill>
                  <a:srgbClr val="000099"/>
                </a:solidFill>
              </a:rPr>
              <a:t>Instructional Materials</a:t>
            </a:r>
          </a:p>
          <a:p>
            <a:endParaRPr lang="en-US" dirty="0">
              <a:solidFill>
                <a:srgbClr val="000099"/>
              </a:solidFill>
            </a:endParaRPr>
          </a:p>
          <a:p>
            <a:r>
              <a:rPr lang="en-US" dirty="0" smtClean="0">
                <a:solidFill>
                  <a:srgbClr val="000099"/>
                </a:solidFill>
              </a:rPr>
              <a:t>Instruction</a:t>
            </a:r>
          </a:p>
          <a:p>
            <a:endParaRPr lang="en-US" dirty="0" smtClean="0">
              <a:solidFill>
                <a:srgbClr val="000099"/>
              </a:solidFill>
            </a:endParaRPr>
          </a:p>
          <a:p>
            <a:r>
              <a:rPr lang="en-US" dirty="0" smtClean="0">
                <a:solidFill>
                  <a:srgbClr val="000099"/>
                </a:solidFill>
              </a:rPr>
              <a:t>Assessment</a:t>
            </a:r>
            <a:endParaRPr lang="en-US" dirty="0">
              <a:solidFill>
                <a:srgbClr val="000099"/>
              </a:solidFill>
            </a:endParaRPr>
          </a:p>
        </p:txBody>
      </p:sp>
      <p:cxnSp>
        <p:nvCxnSpPr>
          <p:cNvPr id="6" name="Straight Arrow Connector 5"/>
          <p:cNvCxnSpPr>
            <a:stCxn id="10" idx="3"/>
          </p:cNvCxnSpPr>
          <p:nvPr/>
        </p:nvCxnSpPr>
        <p:spPr>
          <a:xfrm>
            <a:off x="1192603" y="2781300"/>
            <a:ext cx="483797" cy="647700"/>
          </a:xfrm>
          <a:prstGeom prst="straightConnector1">
            <a:avLst/>
          </a:prstGeom>
          <a:ln w="57150" cmpd="sng">
            <a:solidFill>
              <a:srgbClr val="00009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581400" y="3429000"/>
            <a:ext cx="483797" cy="647700"/>
          </a:xfrm>
          <a:prstGeom prst="straightConnector1">
            <a:avLst/>
          </a:prstGeom>
          <a:ln w="57150" cmpd="sng">
            <a:solidFill>
              <a:srgbClr val="00009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00800" y="4267200"/>
            <a:ext cx="457200" cy="609600"/>
          </a:xfrm>
          <a:prstGeom prst="straightConnector1">
            <a:avLst/>
          </a:prstGeom>
          <a:ln w="57150" cmpd="sng">
            <a:solidFill>
              <a:srgbClr val="000099"/>
            </a:solidFill>
            <a:tailEnd type="arrow"/>
          </a:ln>
          <a:effectLst/>
        </p:spPr>
        <p:style>
          <a:lnRef idx="2">
            <a:schemeClr val="accent1"/>
          </a:lnRef>
          <a:fillRef idx="0">
            <a:schemeClr val="accent1"/>
          </a:fillRef>
          <a:effectRef idx="1">
            <a:schemeClr val="accent1"/>
          </a:effectRef>
          <a:fontRef idx="minor">
            <a:schemeClr val="tx1"/>
          </a:fontRef>
        </p:style>
      </p:cxnSp>
      <p:pic>
        <p:nvPicPr>
          <p:cNvPr id="2" name="Picture 1" descr="nr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438400"/>
            <a:ext cx="1764881" cy="2133600"/>
          </a:xfrm>
          <a:prstGeom prst="rect">
            <a:avLst/>
          </a:prstGeom>
        </p:spPr>
      </p:pic>
      <p:pic>
        <p:nvPicPr>
          <p:cNvPr id="14" name="Picture 13" descr="cover.ph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124200"/>
            <a:ext cx="2219659" cy="1829985"/>
          </a:xfrm>
          <a:prstGeom prst="rect">
            <a:avLst/>
          </a:prstGeom>
        </p:spPr>
      </p:pic>
      <p:sp>
        <p:nvSpPr>
          <p:cNvPr id="11" name="Rectangle 10"/>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5"/>
          <p:cNvSpPr>
            <a:spLocks noGrp="1" noChangeArrowheads="1"/>
          </p:cNvSpPr>
          <p:nvPr>
            <p:ph type="title"/>
          </p:nvPr>
        </p:nvSpPr>
        <p:spPr>
          <a:xfrm>
            <a:off x="0" y="228600"/>
            <a:ext cx="9144000" cy="1143000"/>
          </a:xfrm>
        </p:spPr>
        <p:txBody>
          <a:bodyPr lIns="89294" tIns="44647" rIns="89294" bIns="44647"/>
          <a:lstStyle/>
          <a:p>
            <a:pPr defTabSz="914145"/>
            <a:r>
              <a:rPr lang="en-US" sz="3400" dirty="0" smtClean="0">
                <a:solidFill>
                  <a:srgbClr val="FFFF00"/>
                </a:solidFill>
                <a:latin typeface="Helvetica" charset="0"/>
                <a:ea typeface="Helvetica" charset="0"/>
                <a:cs typeface="Helvetica" charset="0"/>
                <a:sym typeface="Helvetica" charset="0"/>
              </a:rPr>
              <a:t>The NGSS are the result of a </a:t>
            </a:r>
            <a:br>
              <a:rPr lang="en-US" sz="3400" dirty="0" smtClean="0">
                <a:solidFill>
                  <a:srgbClr val="FFFF00"/>
                </a:solidFill>
                <a:latin typeface="Helvetica" charset="0"/>
                <a:ea typeface="Helvetica" charset="0"/>
                <a:cs typeface="Helvetica" charset="0"/>
                <a:sym typeface="Helvetica" charset="0"/>
              </a:rPr>
            </a:br>
            <a:r>
              <a:rPr lang="en-US" sz="3400" dirty="0" smtClean="0">
                <a:solidFill>
                  <a:srgbClr val="FFFF00"/>
                </a:solidFill>
                <a:latin typeface="Helvetica" charset="0"/>
                <a:ea typeface="Helvetica" charset="0"/>
                <a:cs typeface="Helvetica" charset="0"/>
                <a:sym typeface="Helvetica" charset="0"/>
              </a:rPr>
              <a:t>multistep process </a:t>
            </a:r>
            <a:endParaRPr lang="en-US" dirty="0" smtClean="0">
              <a:solidFill>
                <a:srgbClr val="FFFF00"/>
              </a:solidFill>
            </a:endParaRPr>
          </a:p>
        </p:txBody>
      </p:sp>
    </p:spTree>
    <p:extLst>
      <p:ext uri="{BB962C8B-B14F-4D97-AF65-F5344CB8AC3E}">
        <p14:creationId xmlns:p14="http://schemas.microsoft.com/office/powerpoint/2010/main" val="22414926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b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937"/>
            <a:ext cx="9144000" cy="5966594"/>
          </a:xfrm>
          <a:prstGeom prst="rect">
            <a:avLst/>
          </a:prstGeom>
        </p:spPr>
      </p:pic>
    </p:spTree>
    <p:extLst>
      <p:ext uri="{BB962C8B-B14F-4D97-AF65-F5344CB8AC3E}">
        <p14:creationId xmlns:p14="http://schemas.microsoft.com/office/powerpoint/2010/main" val="233592105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_Habramap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0"/>
            <a:ext cx="7181439" cy="6858000"/>
          </a:xfrm>
          <a:prstGeom prst="rect">
            <a:avLst/>
          </a:prstGeom>
        </p:spPr>
      </p:pic>
    </p:spTree>
    <p:extLst>
      <p:ext uri="{BB962C8B-B14F-4D97-AF65-F5344CB8AC3E}">
        <p14:creationId xmlns:p14="http://schemas.microsoft.com/office/powerpoint/2010/main" val="122685257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4" y="457200"/>
            <a:ext cx="9144000" cy="5996262"/>
          </a:xfrm>
          <a:prstGeom prst="rect">
            <a:avLst/>
          </a:prstGeom>
        </p:spPr>
      </p:pic>
    </p:spTree>
    <p:extLst>
      <p:ext uri="{BB962C8B-B14F-4D97-AF65-F5344CB8AC3E}">
        <p14:creationId xmlns:p14="http://schemas.microsoft.com/office/powerpoint/2010/main" val="113956543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21637" cy="6858000"/>
          </a:xfrm>
          <a:prstGeom prst="rect">
            <a:avLst/>
          </a:prstGeom>
        </p:spPr>
      </p:pic>
    </p:spTree>
    <p:extLst>
      <p:ext uri="{BB962C8B-B14F-4D97-AF65-F5344CB8AC3E}">
        <p14:creationId xmlns:p14="http://schemas.microsoft.com/office/powerpoint/2010/main" val="220229986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159" cy="6858000"/>
          </a:xfrm>
          <a:prstGeom prst="rect">
            <a:avLst/>
          </a:prstGeom>
        </p:spPr>
      </p:pic>
    </p:spTree>
    <p:extLst>
      <p:ext uri="{BB962C8B-B14F-4D97-AF65-F5344CB8AC3E}">
        <p14:creationId xmlns:p14="http://schemas.microsoft.com/office/powerpoint/2010/main" val="75219110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65265" cy="6858000"/>
          </a:xfrm>
          <a:prstGeom prst="rect">
            <a:avLst/>
          </a:prstGeom>
        </p:spPr>
      </p:pic>
    </p:spTree>
    <p:extLst>
      <p:ext uri="{BB962C8B-B14F-4D97-AF65-F5344CB8AC3E}">
        <p14:creationId xmlns:p14="http://schemas.microsoft.com/office/powerpoint/2010/main" val="186029752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229" cy="6858000"/>
          </a:xfrm>
          <a:prstGeom prst="rect">
            <a:avLst/>
          </a:prstGeom>
        </p:spPr>
      </p:pic>
    </p:spTree>
    <p:extLst>
      <p:ext uri="{BB962C8B-B14F-4D97-AF65-F5344CB8AC3E}">
        <p14:creationId xmlns:p14="http://schemas.microsoft.com/office/powerpoint/2010/main" val="398280405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 name="Picture 2" descr="Los-Angeles_3-28-2014_week-M1_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79"/>
            <a:ext cx="9144000" cy="6828721"/>
          </a:xfrm>
          <a:prstGeom prst="rect">
            <a:avLst/>
          </a:prstGeom>
        </p:spPr>
      </p:pic>
    </p:spTree>
    <p:extLst>
      <p:ext uri="{BB962C8B-B14F-4D97-AF65-F5344CB8AC3E}">
        <p14:creationId xmlns:p14="http://schemas.microsoft.com/office/powerpoint/2010/main" val="148440374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5978540"/>
          </a:xfrm>
          <a:prstGeom prst="rect">
            <a:avLst/>
          </a:prstGeom>
        </p:spPr>
      </p:pic>
    </p:spTree>
    <p:extLst>
      <p:ext uri="{BB962C8B-B14F-4D97-AF65-F5344CB8AC3E}">
        <p14:creationId xmlns:p14="http://schemas.microsoft.com/office/powerpoint/2010/main" val="308776065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43486" cy="6858000"/>
          </a:xfrm>
          <a:prstGeom prst="rect">
            <a:avLst/>
          </a:prstGeom>
        </p:spPr>
      </p:pic>
    </p:spTree>
    <p:extLst>
      <p:ext uri="{BB962C8B-B14F-4D97-AF65-F5344CB8AC3E}">
        <p14:creationId xmlns:p14="http://schemas.microsoft.com/office/powerpoint/2010/main" val="29884157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r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057400"/>
            <a:ext cx="3675502" cy="4443389"/>
          </a:xfrm>
          <a:prstGeom prst="rect">
            <a:avLst/>
          </a:prstGeom>
        </p:spPr>
      </p:pic>
      <p:sp>
        <p:nvSpPr>
          <p:cNvPr id="3" name="TextBox 2"/>
          <p:cNvSpPr txBox="1"/>
          <p:nvPr/>
        </p:nvSpPr>
        <p:spPr>
          <a:xfrm>
            <a:off x="4495800" y="2209800"/>
            <a:ext cx="2438400" cy="830997"/>
          </a:xfrm>
          <a:prstGeom prst="rect">
            <a:avLst/>
          </a:prstGeom>
          <a:noFill/>
        </p:spPr>
        <p:txBody>
          <a:bodyPr wrap="square" rtlCol="0">
            <a:spAutoFit/>
          </a:bodyPr>
          <a:lstStyle/>
          <a:p>
            <a:r>
              <a:rPr lang="en-US" sz="2400" dirty="0" smtClean="0"/>
              <a:t>Completed 2011</a:t>
            </a:r>
          </a:p>
          <a:p>
            <a:r>
              <a:rPr lang="en-US" sz="2400" dirty="0" smtClean="0"/>
              <a:t>Published 2012</a:t>
            </a:r>
            <a:endParaRPr lang="en-US" sz="2400" dirty="0"/>
          </a:p>
        </p:txBody>
      </p:sp>
      <p:sp>
        <p:nvSpPr>
          <p:cNvPr id="6" name="Rectangle 5"/>
          <p:cNvSpPr/>
          <p:nvPr/>
        </p:nvSpPr>
        <p:spPr>
          <a:xfrm>
            <a:off x="0" y="0"/>
            <a:ext cx="9144000" cy="1828800"/>
          </a:xfrm>
          <a:prstGeom prst="rect">
            <a:avLst/>
          </a:prstGeom>
          <a:gradFill flip="none" rotWithShape="1">
            <a:gsLst>
              <a:gs pos="88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0" y="304800"/>
            <a:ext cx="9144000" cy="1143000"/>
          </a:xfrm>
        </p:spPr>
        <p:txBody>
          <a:bodyPr lIns="89294" tIns="44647" rIns="89294" bIns="44647"/>
          <a:lstStyle/>
          <a:p>
            <a:pPr defTabSz="914145"/>
            <a:r>
              <a:rPr lang="en-US" sz="2800" b="1" dirty="0" smtClean="0">
                <a:solidFill>
                  <a:srgbClr val="FFFF00"/>
                </a:solidFill>
                <a:latin typeface="Helvetica" charset="0"/>
                <a:ea typeface="Helvetica" charset="0"/>
                <a:cs typeface="Helvetica" charset="0"/>
                <a:sym typeface="Helvetica" charset="0"/>
              </a:rPr>
              <a:t>NRC Framework: </a:t>
            </a:r>
            <a:r>
              <a:rPr lang="en-US" sz="2800" dirty="0" smtClean="0">
                <a:solidFill>
                  <a:srgbClr val="FFFF00"/>
                </a:solidFill>
                <a:latin typeface="Helvetica" charset="0"/>
                <a:ea typeface="Helvetica" charset="0"/>
                <a:cs typeface="Helvetica" charset="0"/>
                <a:sym typeface="Helvetica" charset="0"/>
              </a:rPr>
              <a:t>Three Dimensions of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(1) Disciplinary Core Ideas (DCIs), (2) Science and Engineering Practices (SEPs), and Crosscutting Concepts (CCCs)</a:t>
            </a:r>
            <a:endParaRPr lang="en-US" sz="2800" dirty="0" smtClean="0">
              <a:solidFill>
                <a:srgbClr val="FFFF00"/>
              </a:solidFill>
            </a:endParaRPr>
          </a:p>
        </p:txBody>
      </p:sp>
    </p:spTree>
    <p:extLst>
      <p:ext uri="{BB962C8B-B14F-4D97-AF65-F5344CB8AC3E}">
        <p14:creationId xmlns:p14="http://schemas.microsoft.com/office/powerpoint/2010/main" val="7209289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28910" cy="6858000"/>
          </a:xfrm>
          <a:prstGeom prst="rect">
            <a:avLst/>
          </a:prstGeom>
        </p:spPr>
      </p:pic>
    </p:spTree>
    <p:extLst>
      <p:ext uri="{BB962C8B-B14F-4D97-AF65-F5344CB8AC3E}">
        <p14:creationId xmlns:p14="http://schemas.microsoft.com/office/powerpoint/2010/main" val="196221621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la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14503" cy="6858000"/>
          </a:xfrm>
          <a:prstGeom prst="rect">
            <a:avLst/>
          </a:prstGeom>
        </p:spPr>
      </p:pic>
    </p:spTree>
    <p:extLst>
      <p:ext uri="{BB962C8B-B14F-4D97-AF65-F5344CB8AC3E}">
        <p14:creationId xmlns:p14="http://schemas.microsoft.com/office/powerpoint/2010/main" val="92352104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sa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100"/>
            <a:ext cx="9144000" cy="5958271"/>
          </a:xfrm>
          <a:prstGeom prst="rect">
            <a:avLst/>
          </a:prstGeom>
        </p:spPr>
      </p:pic>
    </p:spTree>
    <p:extLst>
      <p:ext uri="{BB962C8B-B14F-4D97-AF65-F5344CB8AC3E}">
        <p14:creationId xmlns:p14="http://schemas.microsoft.com/office/powerpoint/2010/main" val="270661540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sa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182" cy="6858000"/>
          </a:xfrm>
          <a:prstGeom prst="rect">
            <a:avLst/>
          </a:prstGeom>
        </p:spPr>
      </p:pic>
    </p:spTree>
    <p:extLst>
      <p:ext uri="{BB962C8B-B14F-4D97-AF65-F5344CB8AC3E}">
        <p14:creationId xmlns:p14="http://schemas.microsoft.com/office/powerpoint/2010/main" val="270661540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sa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252" cy="6858000"/>
          </a:xfrm>
          <a:prstGeom prst="rect">
            <a:avLst/>
          </a:prstGeom>
        </p:spPr>
      </p:pic>
    </p:spTree>
    <p:extLst>
      <p:ext uri="{BB962C8B-B14F-4D97-AF65-F5344CB8AC3E}">
        <p14:creationId xmlns:p14="http://schemas.microsoft.com/office/powerpoint/2010/main" val="46395632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sa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792961" cy="6858000"/>
          </a:xfrm>
          <a:prstGeom prst="rect">
            <a:avLst/>
          </a:prstGeom>
        </p:spPr>
      </p:pic>
    </p:spTree>
    <p:extLst>
      <p:ext uri="{BB962C8B-B14F-4D97-AF65-F5344CB8AC3E}">
        <p14:creationId xmlns:p14="http://schemas.microsoft.com/office/powerpoint/2010/main" val="46395632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sa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297" cy="6858000"/>
          </a:xfrm>
          <a:prstGeom prst="rect">
            <a:avLst/>
          </a:prstGeom>
        </p:spPr>
      </p:pic>
    </p:spTree>
    <p:extLst>
      <p:ext uri="{BB962C8B-B14F-4D97-AF65-F5344CB8AC3E}">
        <p14:creationId xmlns:p14="http://schemas.microsoft.com/office/powerpoint/2010/main" val="46395632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 name="Picture 2" descr="roman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545257"/>
          </a:xfrm>
          <a:prstGeom prst="rect">
            <a:avLst/>
          </a:prstGeom>
        </p:spPr>
      </p:pic>
    </p:spTree>
    <p:extLst>
      <p:ext uri="{BB962C8B-B14F-4D97-AF65-F5344CB8AC3E}">
        <p14:creationId xmlns:p14="http://schemas.microsoft.com/office/powerpoint/2010/main" val="306025916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474"/>
            <a:ext cx="6986530" cy="6858000"/>
          </a:xfrm>
          <a:prstGeom prst="rect">
            <a:avLst/>
          </a:prstGeom>
        </p:spPr>
      </p:pic>
    </p:spTree>
    <p:extLst>
      <p:ext uri="{BB962C8B-B14F-4D97-AF65-F5344CB8AC3E}">
        <p14:creationId xmlns:p14="http://schemas.microsoft.com/office/powerpoint/2010/main" val="295612456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77190" cy="6858000"/>
          </a:xfrm>
          <a:prstGeom prst="rect">
            <a:avLst/>
          </a:prstGeom>
        </p:spPr>
      </p:pic>
    </p:spTree>
    <p:extLst>
      <p:ext uri="{BB962C8B-B14F-4D97-AF65-F5344CB8AC3E}">
        <p14:creationId xmlns:p14="http://schemas.microsoft.com/office/powerpoint/2010/main" val="29561245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cover.ph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04800"/>
            <a:ext cx="4642873" cy="5623034"/>
          </a:xfrm>
          <a:prstGeom prst="rect">
            <a:avLst/>
          </a:prstGeom>
        </p:spPr>
      </p:pic>
      <p:pic>
        <p:nvPicPr>
          <p:cNvPr id="3" name="Picture 2" descr="ts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04800"/>
            <a:ext cx="3862192" cy="5638800"/>
          </a:xfrm>
          <a:prstGeom prst="rect">
            <a:avLst/>
          </a:prstGeom>
        </p:spPr>
      </p:pic>
      <p:sp>
        <p:nvSpPr>
          <p:cNvPr id="6" name="TextBox 5"/>
          <p:cNvSpPr txBox="1"/>
          <p:nvPr/>
        </p:nvSpPr>
        <p:spPr>
          <a:xfrm>
            <a:off x="228600" y="6096000"/>
            <a:ext cx="8763000" cy="369332"/>
          </a:xfrm>
          <a:prstGeom prst="rect">
            <a:avLst/>
          </a:prstGeom>
          <a:noFill/>
        </p:spPr>
        <p:txBody>
          <a:bodyPr wrap="square" rtlCol="0">
            <a:spAutoFit/>
          </a:bodyPr>
          <a:lstStyle/>
          <a:p>
            <a:r>
              <a:rPr lang="en-US" dirty="0" smtClean="0">
                <a:solidFill>
                  <a:srgbClr val="FFFF00"/>
                </a:solidFill>
              </a:rPr>
              <a:t>[NRC, 2007]                                              [NRC, 2007]</a:t>
            </a:r>
            <a:endParaRPr lang="en-US" dirty="0">
              <a:solidFill>
                <a:srgbClr val="FFFF00"/>
              </a:solidFill>
            </a:endParaRPr>
          </a:p>
        </p:txBody>
      </p:sp>
    </p:spTree>
    <p:extLst>
      <p:ext uri="{BB962C8B-B14F-4D97-AF65-F5344CB8AC3E}">
        <p14:creationId xmlns:p14="http://schemas.microsoft.com/office/powerpoint/2010/main" val="31233348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86530" cy="6858000"/>
          </a:xfrm>
          <a:prstGeom prst="rect">
            <a:avLst/>
          </a:prstGeom>
        </p:spPr>
      </p:pic>
    </p:spTree>
    <p:extLst>
      <p:ext uri="{BB962C8B-B14F-4D97-AF65-F5344CB8AC3E}">
        <p14:creationId xmlns:p14="http://schemas.microsoft.com/office/powerpoint/2010/main" val="295612456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86358" cy="6858000"/>
          </a:xfrm>
          <a:prstGeom prst="rect">
            <a:avLst/>
          </a:prstGeom>
        </p:spPr>
      </p:pic>
    </p:spTree>
    <p:extLst>
      <p:ext uri="{BB962C8B-B14F-4D97-AF65-F5344CB8AC3E}">
        <p14:creationId xmlns:p14="http://schemas.microsoft.com/office/powerpoint/2010/main" val="2956124565"/>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95711" cy="6858000"/>
          </a:xfrm>
          <a:prstGeom prst="rect">
            <a:avLst/>
          </a:prstGeom>
        </p:spPr>
      </p:pic>
    </p:spTree>
    <p:extLst>
      <p:ext uri="{BB962C8B-B14F-4D97-AF65-F5344CB8AC3E}">
        <p14:creationId xmlns:p14="http://schemas.microsoft.com/office/powerpoint/2010/main" val="126796916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581"/>
            <a:ext cx="6986702" cy="6858000"/>
          </a:xfrm>
          <a:prstGeom prst="rect">
            <a:avLst/>
          </a:prstGeom>
        </p:spPr>
      </p:pic>
    </p:spTree>
    <p:extLst>
      <p:ext uri="{BB962C8B-B14F-4D97-AF65-F5344CB8AC3E}">
        <p14:creationId xmlns:p14="http://schemas.microsoft.com/office/powerpoint/2010/main" val="1267969162"/>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rom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96081" cy="6858000"/>
          </a:xfrm>
          <a:prstGeom prst="rect">
            <a:avLst/>
          </a:prstGeom>
        </p:spPr>
      </p:pic>
    </p:spTree>
    <p:extLst>
      <p:ext uri="{BB962C8B-B14F-4D97-AF65-F5344CB8AC3E}">
        <p14:creationId xmlns:p14="http://schemas.microsoft.com/office/powerpoint/2010/main" val="126796916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ok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72567"/>
          </a:xfrm>
          <a:prstGeom prst="rect">
            <a:avLst/>
          </a:prstGeom>
        </p:spPr>
      </p:pic>
    </p:spTree>
    <p:extLst>
      <p:ext uri="{BB962C8B-B14F-4D97-AF65-F5344CB8AC3E}">
        <p14:creationId xmlns:p14="http://schemas.microsoft.com/office/powerpoint/2010/main" val="363406122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ok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229" cy="6858000"/>
          </a:xfrm>
          <a:prstGeom prst="rect">
            <a:avLst/>
          </a:prstGeom>
        </p:spPr>
      </p:pic>
    </p:spTree>
    <p:extLst>
      <p:ext uri="{BB962C8B-B14F-4D97-AF65-F5344CB8AC3E}">
        <p14:creationId xmlns:p14="http://schemas.microsoft.com/office/powerpoint/2010/main" val="124132883"/>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ok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917"/>
            <a:ext cx="6836252" cy="6858000"/>
          </a:xfrm>
          <a:prstGeom prst="rect">
            <a:avLst/>
          </a:prstGeom>
        </p:spPr>
      </p:pic>
    </p:spTree>
    <p:extLst>
      <p:ext uri="{BB962C8B-B14F-4D97-AF65-F5344CB8AC3E}">
        <p14:creationId xmlns:p14="http://schemas.microsoft.com/office/powerpoint/2010/main" val="239786085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ok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36206" cy="6858000"/>
          </a:xfrm>
          <a:prstGeom prst="rect">
            <a:avLst/>
          </a:prstGeom>
        </p:spPr>
      </p:pic>
    </p:spTree>
    <p:extLst>
      <p:ext uri="{BB962C8B-B14F-4D97-AF65-F5344CB8AC3E}">
        <p14:creationId xmlns:p14="http://schemas.microsoft.com/office/powerpoint/2010/main" val="316912374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ok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195"/>
            <a:ext cx="6821753" cy="6858000"/>
          </a:xfrm>
          <a:prstGeom prst="rect">
            <a:avLst/>
          </a:prstGeom>
        </p:spPr>
      </p:pic>
    </p:spTree>
    <p:extLst>
      <p:ext uri="{BB962C8B-B14F-4D97-AF65-F5344CB8AC3E}">
        <p14:creationId xmlns:p14="http://schemas.microsoft.com/office/powerpoint/2010/main" val="1760723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5" name="Picture 4" descr="592_855_8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00" y="228600"/>
            <a:ext cx="3860800" cy="5791200"/>
          </a:xfrm>
          <a:prstGeom prst="rect">
            <a:avLst/>
          </a:prstGeom>
        </p:spPr>
      </p:pic>
      <p:pic>
        <p:nvPicPr>
          <p:cNvPr id="7" name="Picture 6" descr="L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8600"/>
            <a:ext cx="4495800" cy="5811944"/>
          </a:xfrm>
          <a:prstGeom prst="rect">
            <a:avLst/>
          </a:prstGeom>
        </p:spPr>
      </p:pic>
      <p:sp>
        <p:nvSpPr>
          <p:cNvPr id="8" name="TextBox 7"/>
          <p:cNvSpPr txBox="1"/>
          <p:nvPr/>
        </p:nvSpPr>
        <p:spPr>
          <a:xfrm>
            <a:off x="304800" y="6096000"/>
            <a:ext cx="4495800" cy="646331"/>
          </a:xfrm>
          <a:prstGeom prst="rect">
            <a:avLst/>
          </a:prstGeom>
          <a:noFill/>
        </p:spPr>
        <p:txBody>
          <a:bodyPr wrap="square" rtlCol="0">
            <a:spAutoFit/>
          </a:bodyPr>
          <a:lstStyle/>
          <a:p>
            <a:r>
              <a:rPr lang="en-US" dirty="0" smtClean="0">
                <a:solidFill>
                  <a:srgbClr val="FFFF00"/>
                </a:solidFill>
              </a:rPr>
              <a:t>[Center on Continuous Instructional Improvement, 2009]</a:t>
            </a:r>
            <a:endParaRPr lang="en-US" dirty="0">
              <a:solidFill>
                <a:srgbClr val="FFFF00"/>
              </a:solidFill>
            </a:endParaRPr>
          </a:p>
        </p:txBody>
      </p:sp>
      <p:sp>
        <p:nvSpPr>
          <p:cNvPr id="9" name="TextBox 8"/>
          <p:cNvSpPr txBox="1"/>
          <p:nvPr/>
        </p:nvSpPr>
        <p:spPr>
          <a:xfrm>
            <a:off x="5029200" y="6211669"/>
            <a:ext cx="1676400" cy="369332"/>
          </a:xfrm>
          <a:prstGeom prst="rect">
            <a:avLst/>
          </a:prstGeom>
          <a:noFill/>
        </p:spPr>
        <p:txBody>
          <a:bodyPr wrap="square" rtlCol="0">
            <a:spAutoFit/>
          </a:bodyPr>
          <a:lstStyle/>
          <a:p>
            <a:r>
              <a:rPr lang="en-US" dirty="0" smtClean="0">
                <a:solidFill>
                  <a:srgbClr val="FFFF00"/>
                </a:solidFill>
              </a:rPr>
              <a:t>[NRC, 2012]</a:t>
            </a:r>
            <a:endParaRPr lang="en-US" dirty="0">
              <a:solidFill>
                <a:srgbClr val="FFFF00"/>
              </a:solidFill>
            </a:endParaRPr>
          </a:p>
        </p:txBody>
      </p:sp>
    </p:spTree>
    <p:extLst>
      <p:ext uri="{BB962C8B-B14F-4D97-AF65-F5344CB8AC3E}">
        <p14:creationId xmlns:p14="http://schemas.microsoft.com/office/powerpoint/2010/main" val="3135768950"/>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Picture 1" descr="ok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74379311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 name="Picture 2" descr="jap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796916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Picture 1" descr="ja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Rectangle 3"/>
          <p:cNvSpPr/>
          <p:nvPr/>
        </p:nvSpPr>
        <p:spPr>
          <a:xfrm>
            <a:off x="8001000" y="304800"/>
            <a:ext cx="1143000" cy="16002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96916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227277568"/>
              </p:ext>
            </p:extLst>
          </p:nvPr>
        </p:nvGraphicFramePr>
        <p:xfrm>
          <a:off x="0" y="1066800"/>
          <a:ext cx="9108924" cy="2590800"/>
        </p:xfrm>
        <a:graphic>
          <a:graphicData uri="http://schemas.openxmlformats.org/presentationml/2006/ole">
            <mc:AlternateContent xmlns:mc="http://schemas.openxmlformats.org/markup-compatibility/2006">
              <mc:Choice xmlns:v="urn:schemas-microsoft-com:vml" Requires="v">
                <p:oleObj spid="_x0000_s6151" name="Document" r:id="rId4" imgW="5626100" imgH="1600200" progId="Word.Document.12">
                  <p:embed/>
                </p:oleObj>
              </mc:Choice>
              <mc:Fallback>
                <p:oleObj name="Document" r:id="rId4" imgW="5626100" imgH="1600200" progId="Word.Document.12">
                  <p:embed/>
                  <p:pic>
                    <p:nvPicPr>
                      <p:cNvPr id="0" name=""/>
                      <p:cNvPicPr/>
                      <p:nvPr/>
                    </p:nvPicPr>
                    <p:blipFill>
                      <a:blip r:embed="rId5"/>
                      <a:stretch>
                        <a:fillRect/>
                      </a:stretch>
                    </p:blipFill>
                    <p:spPr>
                      <a:xfrm>
                        <a:off x="0" y="1066800"/>
                        <a:ext cx="9108924" cy="2590800"/>
                      </a:xfrm>
                      <a:prstGeom prst="rect">
                        <a:avLst/>
                      </a:prstGeom>
                    </p:spPr>
                  </p:pic>
                </p:oleObj>
              </mc:Fallback>
            </mc:AlternateContent>
          </a:graphicData>
        </a:graphic>
      </p:graphicFrame>
    </p:spTree>
    <p:extLst>
      <p:ext uri="{BB962C8B-B14F-4D97-AF65-F5344CB8AC3E}">
        <p14:creationId xmlns:p14="http://schemas.microsoft.com/office/powerpoint/2010/main" val="2956124565"/>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027163796"/>
              </p:ext>
            </p:extLst>
          </p:nvPr>
        </p:nvGraphicFramePr>
        <p:xfrm>
          <a:off x="1447800" y="0"/>
          <a:ext cx="6477000" cy="6821840"/>
        </p:xfrm>
        <a:graphic>
          <a:graphicData uri="http://schemas.openxmlformats.org/presentationml/2006/ole">
            <mc:AlternateContent xmlns:mc="http://schemas.openxmlformats.org/markup-compatibility/2006">
              <mc:Choice xmlns:v="urn:schemas-microsoft-com:vml" Requires="v">
                <p:oleObj spid="_x0000_s3084" name="Document" r:id="rId4" imgW="5486400" imgH="5778500" progId="Word.Document.12">
                  <p:embed/>
                </p:oleObj>
              </mc:Choice>
              <mc:Fallback>
                <p:oleObj name="Document" r:id="rId4" imgW="5486400" imgH="5778500" progId="Word.Document.12">
                  <p:embed/>
                  <p:pic>
                    <p:nvPicPr>
                      <p:cNvPr id="0" name=""/>
                      <p:cNvPicPr/>
                      <p:nvPr/>
                    </p:nvPicPr>
                    <p:blipFill>
                      <a:blip r:embed="rId5"/>
                      <a:stretch>
                        <a:fillRect/>
                      </a:stretch>
                    </p:blipFill>
                    <p:spPr>
                      <a:xfrm>
                        <a:off x="1447800" y="0"/>
                        <a:ext cx="6477000" cy="6821840"/>
                      </a:xfrm>
                      <a:prstGeom prst="rect">
                        <a:avLst/>
                      </a:prstGeom>
                    </p:spPr>
                  </p:pic>
                </p:oleObj>
              </mc:Fallback>
            </mc:AlternateContent>
          </a:graphicData>
        </a:graphic>
      </p:graphicFrame>
      <p:sp>
        <p:nvSpPr>
          <p:cNvPr id="3" name="TextBox 2"/>
          <p:cNvSpPr txBox="1"/>
          <p:nvPr/>
        </p:nvSpPr>
        <p:spPr>
          <a:xfrm>
            <a:off x="3352800" y="1371600"/>
            <a:ext cx="1712929" cy="584776"/>
          </a:xfrm>
          <a:prstGeom prst="rect">
            <a:avLst/>
          </a:prstGeom>
          <a:noFill/>
        </p:spPr>
        <p:txBody>
          <a:bodyPr wrap="none" rtlCol="0">
            <a:spAutoFit/>
          </a:bodyPr>
          <a:lstStyle/>
          <a:p>
            <a:r>
              <a:rPr lang="en-US" sz="3200" b="1" dirty="0" smtClean="0">
                <a:solidFill>
                  <a:srgbClr val="FF0000"/>
                </a:solidFill>
              </a:rPr>
              <a:t>(4, 4.63)</a:t>
            </a:r>
            <a:endParaRPr lang="en-US" sz="3200" b="1" dirty="0">
              <a:solidFill>
                <a:srgbClr val="FF0000"/>
              </a:solidFill>
            </a:endParaRPr>
          </a:p>
        </p:txBody>
      </p:sp>
    </p:spTree>
    <p:extLst>
      <p:ext uri="{BB962C8B-B14F-4D97-AF65-F5344CB8AC3E}">
        <p14:creationId xmlns:p14="http://schemas.microsoft.com/office/powerpoint/2010/main" val="114853441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Picture 1" descr="jap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Rectangle 3"/>
          <p:cNvSpPr/>
          <p:nvPr/>
        </p:nvSpPr>
        <p:spPr>
          <a:xfrm>
            <a:off x="8001000" y="304800"/>
            <a:ext cx="1143000" cy="16002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2456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997785906"/>
              </p:ext>
            </p:extLst>
          </p:nvPr>
        </p:nvGraphicFramePr>
        <p:xfrm>
          <a:off x="0" y="1371600"/>
          <a:ext cx="9108924" cy="2590800"/>
        </p:xfrm>
        <a:graphic>
          <a:graphicData uri="http://schemas.openxmlformats.org/presentationml/2006/ole">
            <mc:AlternateContent xmlns:mc="http://schemas.openxmlformats.org/markup-compatibility/2006">
              <mc:Choice xmlns:v="urn:schemas-microsoft-com:vml" Requires="v">
                <p:oleObj spid="_x0000_s5128" name="Document" r:id="rId4" imgW="5626100" imgH="1600200" progId="Word.Document.12">
                  <p:embed/>
                </p:oleObj>
              </mc:Choice>
              <mc:Fallback>
                <p:oleObj name="Document" r:id="rId4" imgW="5626100" imgH="1600200" progId="Word.Document.12">
                  <p:embed/>
                  <p:pic>
                    <p:nvPicPr>
                      <p:cNvPr id="0" name=""/>
                      <p:cNvPicPr/>
                      <p:nvPr/>
                    </p:nvPicPr>
                    <p:blipFill>
                      <a:blip r:embed="rId5"/>
                      <a:stretch>
                        <a:fillRect/>
                      </a:stretch>
                    </p:blipFill>
                    <p:spPr>
                      <a:xfrm>
                        <a:off x="0" y="1371600"/>
                        <a:ext cx="9108924" cy="2590800"/>
                      </a:xfrm>
                      <a:prstGeom prst="rect">
                        <a:avLst/>
                      </a:prstGeom>
                    </p:spPr>
                  </p:pic>
                </p:oleObj>
              </mc:Fallback>
            </mc:AlternateContent>
          </a:graphicData>
        </a:graphic>
      </p:graphicFrame>
    </p:spTree>
    <p:extLst>
      <p:ext uri="{BB962C8B-B14F-4D97-AF65-F5344CB8AC3E}">
        <p14:creationId xmlns:p14="http://schemas.microsoft.com/office/powerpoint/2010/main" val="298694016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97150260"/>
              </p:ext>
            </p:extLst>
          </p:nvPr>
        </p:nvGraphicFramePr>
        <p:xfrm>
          <a:off x="838200" y="76200"/>
          <a:ext cx="7315200" cy="6841067"/>
        </p:xfrm>
        <a:graphic>
          <a:graphicData uri="http://schemas.openxmlformats.org/presentationml/2006/ole">
            <mc:AlternateContent xmlns:mc="http://schemas.openxmlformats.org/markup-compatibility/2006">
              <mc:Choice xmlns:v="urn:schemas-microsoft-com:vml" Requires="v">
                <p:oleObj spid="_x0000_s4107" name="Document" r:id="rId4" imgW="5486400" imgH="5130800" progId="Word.Document.12">
                  <p:embed/>
                </p:oleObj>
              </mc:Choice>
              <mc:Fallback>
                <p:oleObj name="Document" r:id="rId4" imgW="5486400" imgH="5130800" progId="Word.Document.12">
                  <p:embed/>
                  <p:pic>
                    <p:nvPicPr>
                      <p:cNvPr id="0" name=""/>
                      <p:cNvPicPr/>
                      <p:nvPr/>
                    </p:nvPicPr>
                    <p:blipFill>
                      <a:blip r:embed="rId5"/>
                      <a:stretch>
                        <a:fillRect/>
                      </a:stretch>
                    </p:blipFill>
                    <p:spPr>
                      <a:xfrm>
                        <a:off x="838200" y="76200"/>
                        <a:ext cx="7315200" cy="6841067"/>
                      </a:xfrm>
                      <a:prstGeom prst="rect">
                        <a:avLst/>
                      </a:prstGeom>
                    </p:spPr>
                  </p:pic>
                </p:oleObj>
              </mc:Fallback>
            </mc:AlternateContent>
          </a:graphicData>
        </a:graphic>
      </p:graphicFrame>
    </p:spTree>
    <p:extLst>
      <p:ext uri="{BB962C8B-B14F-4D97-AF65-F5344CB8AC3E}">
        <p14:creationId xmlns:p14="http://schemas.microsoft.com/office/powerpoint/2010/main" val="1168539633"/>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16462537"/>
              </p:ext>
            </p:extLst>
          </p:nvPr>
        </p:nvGraphicFramePr>
        <p:xfrm>
          <a:off x="-13117" y="15734"/>
          <a:ext cx="8678315" cy="2194066"/>
        </p:xfrm>
        <a:graphic>
          <a:graphicData uri="http://schemas.openxmlformats.org/presentationml/2006/ole">
            <mc:AlternateContent xmlns:mc="http://schemas.openxmlformats.org/markup-compatibility/2006">
              <mc:Choice xmlns:v="urn:schemas-microsoft-com:vml" Requires="v">
                <p:oleObj spid="_x0000_s7179" name="Document" r:id="rId4" imgW="5626100" imgH="1422400" progId="Word.Document.12">
                  <p:embed/>
                </p:oleObj>
              </mc:Choice>
              <mc:Fallback>
                <p:oleObj name="Document" r:id="rId4" imgW="5626100" imgH="1422400" progId="Word.Document.12">
                  <p:embed/>
                  <p:pic>
                    <p:nvPicPr>
                      <p:cNvPr id="0" name=""/>
                      <p:cNvPicPr/>
                      <p:nvPr/>
                    </p:nvPicPr>
                    <p:blipFill>
                      <a:blip r:embed="rId5"/>
                      <a:stretch>
                        <a:fillRect/>
                      </a:stretch>
                    </p:blipFill>
                    <p:spPr>
                      <a:xfrm>
                        <a:off x="-13117" y="15734"/>
                        <a:ext cx="8678315" cy="219406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47296519"/>
              </p:ext>
            </p:extLst>
          </p:nvPr>
        </p:nvGraphicFramePr>
        <p:xfrm>
          <a:off x="2286000" y="2057400"/>
          <a:ext cx="4661143" cy="4661143"/>
        </p:xfrm>
        <a:graphic>
          <a:graphicData uri="http://schemas.openxmlformats.org/presentationml/2006/ole">
            <mc:AlternateContent xmlns:mc="http://schemas.openxmlformats.org/markup-compatibility/2006">
              <mc:Choice xmlns:v="urn:schemas-microsoft-com:vml" Requires="v">
                <p:oleObj spid="_x0000_s7180" name="Document" r:id="rId6" imgW="5486400" imgH="5486400" progId="Word.Document.12">
                  <p:embed/>
                </p:oleObj>
              </mc:Choice>
              <mc:Fallback>
                <p:oleObj name="Document" r:id="rId6" imgW="5486400" imgH="5486400" progId="Word.Document.12">
                  <p:embed/>
                  <p:pic>
                    <p:nvPicPr>
                      <p:cNvPr id="0" name=""/>
                      <p:cNvPicPr/>
                      <p:nvPr/>
                    </p:nvPicPr>
                    <p:blipFill>
                      <a:blip r:embed="rId7"/>
                      <a:stretch>
                        <a:fillRect/>
                      </a:stretch>
                    </p:blipFill>
                    <p:spPr>
                      <a:xfrm>
                        <a:off x="2286000" y="2057400"/>
                        <a:ext cx="4661143" cy="4661143"/>
                      </a:xfrm>
                      <a:prstGeom prst="rect">
                        <a:avLst/>
                      </a:prstGeom>
                    </p:spPr>
                  </p:pic>
                </p:oleObj>
              </mc:Fallback>
            </mc:AlternateContent>
          </a:graphicData>
        </a:graphic>
      </p:graphicFrame>
    </p:spTree>
    <p:extLst>
      <p:ext uri="{BB962C8B-B14F-4D97-AF65-F5344CB8AC3E}">
        <p14:creationId xmlns:p14="http://schemas.microsoft.com/office/powerpoint/2010/main" val="10158969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4" name="Picture 3" descr="science_learning_progress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7"/>
            <a:ext cx="9144000" cy="6846513"/>
          </a:xfrm>
          <a:prstGeom prst="rect">
            <a:avLst/>
          </a:prstGeom>
        </p:spPr>
      </p:pic>
    </p:spTree>
    <p:extLst>
      <p:ext uri="{BB962C8B-B14F-4D97-AF65-F5344CB8AC3E}">
        <p14:creationId xmlns:p14="http://schemas.microsoft.com/office/powerpoint/2010/main" val="2163041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txBox="1">
            <a:spLocks noChangeArrowheads="1"/>
          </p:cNvSpPr>
          <p:nvPr/>
        </p:nvSpPr>
        <p:spPr bwMode="auto">
          <a:xfrm>
            <a:off x="457647" y="1599531"/>
            <a:ext cx="8457753" cy="4526235"/>
          </a:xfrm>
          <a:prstGeom prst="rect">
            <a:avLst/>
          </a:prstGeom>
          <a:noFill/>
          <a:ln w="9525">
            <a:noFill/>
            <a:miter lim="800000"/>
            <a:headEnd/>
            <a:tailEnd/>
          </a:ln>
        </p:spPr>
        <p:txBody>
          <a:bodyPr vert="horz" wrap="square" lIns="89294" tIns="53576" rIns="89294" bIns="5357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34602" lvl="1" indent="0" defTabSz="914145">
              <a:spcBef>
                <a:spcPts val="200"/>
              </a:spcBef>
              <a:buFontTx/>
              <a:buNone/>
            </a:pPr>
            <a:endParaRPr lang="en-US" sz="2400" dirty="0" smtClean="0">
              <a:latin typeface="Helvetica" charset="0"/>
              <a:ea typeface="Helvetica" charset="0"/>
              <a:cs typeface="Helvetica" charset="0"/>
              <a:sym typeface="Helvetica"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29419965"/>
              </p:ext>
            </p:extLst>
          </p:nvPr>
        </p:nvGraphicFramePr>
        <p:xfrm>
          <a:off x="609600" y="1295400"/>
          <a:ext cx="8001000" cy="5736635"/>
        </p:xfrm>
        <a:graphic>
          <a:graphicData uri="http://schemas.openxmlformats.org/presentationml/2006/ole">
            <mc:AlternateContent xmlns:mc="http://schemas.openxmlformats.org/markup-compatibility/2006">
              <mc:Choice xmlns:v="urn:schemas-microsoft-com:vml" Requires="v">
                <p:oleObj spid="_x0000_s2094" name="Document" r:id="rId3" imgW="6083300" imgH="4419600" progId="Word.Document.12">
                  <p:embed/>
                </p:oleObj>
              </mc:Choice>
              <mc:Fallback>
                <p:oleObj name="Document" r:id="rId3" imgW="6083300" imgH="4419600" progId="Word.Document.12">
                  <p:embed/>
                  <p:pic>
                    <p:nvPicPr>
                      <p:cNvPr id="0" name=""/>
                      <p:cNvPicPr/>
                      <p:nvPr/>
                    </p:nvPicPr>
                    <p:blipFill>
                      <a:blip r:embed="rId4"/>
                      <a:stretch>
                        <a:fillRect/>
                      </a:stretch>
                    </p:blipFill>
                    <p:spPr>
                      <a:xfrm>
                        <a:off x="609600" y="1295400"/>
                        <a:ext cx="8001000" cy="5736635"/>
                      </a:xfrm>
                      <a:prstGeom prst="rect">
                        <a:avLst/>
                      </a:prstGeom>
                    </p:spPr>
                  </p:pic>
                </p:oleObj>
              </mc:Fallback>
            </mc:AlternateContent>
          </a:graphicData>
        </a:graphic>
      </p:graphicFrame>
      <p:sp>
        <p:nvSpPr>
          <p:cNvPr id="5" name="Rectangle 4"/>
          <p:cNvSpPr/>
          <p:nvPr/>
        </p:nvSpPr>
        <p:spPr>
          <a:xfrm>
            <a:off x="-1814" y="0"/>
            <a:ext cx="9144000" cy="12192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0" y="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NRC Framework: The Content of Science (“</a:t>
            </a:r>
            <a:r>
              <a:rPr lang="en-US" sz="2800" i="1" dirty="0" smtClean="0">
                <a:solidFill>
                  <a:srgbClr val="00FF00"/>
                </a:solidFill>
                <a:latin typeface="Helvetica" charset="0"/>
                <a:ea typeface="Helvetica" charset="0"/>
                <a:cs typeface="Helvetica" charset="0"/>
                <a:sym typeface="Helvetica" charset="0"/>
              </a:rPr>
              <a:t>Disciplinary Core Ideas</a:t>
            </a:r>
            <a:r>
              <a:rPr lang="en-US" sz="2800" dirty="0" smtClean="0">
                <a:solidFill>
                  <a:srgbClr val="FFFF00"/>
                </a:solidFill>
                <a:latin typeface="Helvetica" charset="0"/>
                <a:ea typeface="Helvetica" charset="0"/>
                <a:cs typeface="Helvetica" charset="0"/>
                <a:sym typeface="Helvetica" charset="0"/>
              </a:rPr>
              <a:t>”) is Organized into Three Areas</a:t>
            </a:r>
            <a:endParaRPr lang="en-US" sz="2800" dirty="0" smtClean="0">
              <a:solidFill>
                <a:srgbClr val="FFFF00"/>
              </a:solidFill>
            </a:endParaRPr>
          </a:p>
        </p:txBody>
      </p:sp>
    </p:spTree>
    <p:extLst>
      <p:ext uri="{BB962C8B-B14F-4D97-AF65-F5344CB8AC3E}">
        <p14:creationId xmlns:p14="http://schemas.microsoft.com/office/powerpoint/2010/main" val="11983416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ASLbrochureFINAL.pdf"/>
          <p:cNvPicPr>
            <a:picLocks noChangeAspect="1"/>
          </p:cNvPicPr>
          <p:nvPr/>
        </p:nvPicPr>
        <p:blipFill>
          <a:blip r:embed="rId2"/>
          <a:srcRect/>
          <a:stretch>
            <a:fillRect/>
          </a:stretch>
        </p:blipFill>
        <p:spPr bwMode="auto">
          <a:xfrm>
            <a:off x="1524000" y="1600200"/>
            <a:ext cx="7467600" cy="4533900"/>
          </a:xfrm>
          <a:prstGeom prst="rect">
            <a:avLst/>
          </a:prstGeom>
          <a:noFill/>
          <a:ln w="9525">
            <a:noFill/>
            <a:miter lim="800000"/>
            <a:headEnd/>
            <a:tailEnd/>
          </a:ln>
        </p:spPr>
      </p:pic>
      <p:sp>
        <p:nvSpPr>
          <p:cNvPr id="13" name="Rectangle 12"/>
          <p:cNvSpPr/>
          <p:nvPr/>
        </p:nvSpPr>
        <p:spPr>
          <a:xfrm>
            <a:off x="152400" y="1524000"/>
            <a:ext cx="7010400" cy="472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6" descr="esli_cover"/>
          <p:cNvPicPr>
            <a:picLocks noChangeAspect="1" noChangeArrowheads="1"/>
          </p:cNvPicPr>
          <p:nvPr/>
        </p:nvPicPr>
        <p:blipFill>
          <a:blip r:embed="rId3"/>
          <a:srcRect/>
          <a:stretch>
            <a:fillRect/>
          </a:stretch>
        </p:blipFill>
        <p:spPr bwMode="auto">
          <a:xfrm>
            <a:off x="228600" y="1600200"/>
            <a:ext cx="1978025" cy="4491038"/>
          </a:xfrm>
          <a:prstGeom prst="rect">
            <a:avLst/>
          </a:prstGeom>
          <a:noFill/>
          <a:ln w="9525">
            <a:noFill/>
            <a:miter lim="800000"/>
            <a:headEnd/>
            <a:tailEnd/>
          </a:ln>
        </p:spPr>
      </p:pic>
      <p:pic>
        <p:nvPicPr>
          <p:cNvPr id="15" name="Picture 9" descr="cln_brochure09.png"/>
          <p:cNvPicPr>
            <a:picLocks noChangeAspect="1"/>
          </p:cNvPicPr>
          <p:nvPr/>
        </p:nvPicPr>
        <p:blipFill>
          <a:blip r:embed="rId4"/>
          <a:srcRect/>
          <a:stretch>
            <a:fillRect/>
          </a:stretch>
        </p:blipFill>
        <p:spPr bwMode="auto">
          <a:xfrm>
            <a:off x="4876800" y="1600200"/>
            <a:ext cx="1909763" cy="4535488"/>
          </a:xfrm>
          <a:prstGeom prst="rect">
            <a:avLst/>
          </a:prstGeom>
          <a:noFill/>
          <a:ln w="9525">
            <a:noFill/>
            <a:miter lim="800000"/>
            <a:headEnd/>
            <a:tailEnd/>
          </a:ln>
        </p:spPr>
      </p:pic>
      <p:pic>
        <p:nvPicPr>
          <p:cNvPr id="16" name="Picture 8" descr="OceanLitChart.pdf"/>
          <p:cNvPicPr>
            <a:picLocks noChangeAspect="1"/>
          </p:cNvPicPr>
          <p:nvPr/>
        </p:nvPicPr>
        <p:blipFill>
          <a:blip r:embed="rId5"/>
          <a:srcRect/>
          <a:stretch>
            <a:fillRect/>
          </a:stretch>
        </p:blipFill>
        <p:spPr bwMode="auto">
          <a:xfrm>
            <a:off x="533400" y="1600200"/>
            <a:ext cx="4013200" cy="4514850"/>
          </a:xfrm>
          <a:prstGeom prst="rect">
            <a:avLst/>
          </a:prstGeom>
          <a:noFill/>
          <a:ln w="9525">
            <a:noFill/>
            <a:miter lim="800000"/>
            <a:headEnd/>
            <a:tailEnd/>
          </a:ln>
        </p:spPr>
      </p:pic>
      <p:sp>
        <p:nvSpPr>
          <p:cNvPr id="8" name="Rectangle 7"/>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5"/>
          <p:cNvSpPr txBox="1">
            <a:spLocks noChangeArrowheads="1"/>
          </p:cNvSpPr>
          <p:nvPr/>
        </p:nvSpPr>
        <p:spPr bwMode="auto">
          <a:xfrm>
            <a:off x="0"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2800" dirty="0" smtClean="0">
                <a:solidFill>
                  <a:srgbClr val="FFFF00"/>
                </a:solidFill>
                <a:latin typeface="Helvetica" charset="0"/>
                <a:ea typeface="Helvetica" charset="0"/>
                <a:cs typeface="Helvetica" charset="0"/>
                <a:sym typeface="Helvetica" charset="0"/>
              </a:rPr>
              <a:t>Geoscience content informed by recent </a:t>
            </a:r>
          </a:p>
          <a:p>
            <a:pPr defTabSz="914145"/>
            <a:r>
              <a:rPr lang="en-US" sz="2800" dirty="0" smtClean="0">
                <a:solidFill>
                  <a:srgbClr val="FFFF00"/>
                </a:solidFill>
                <a:latin typeface="Helvetica" charset="0"/>
                <a:ea typeface="Helvetica" charset="0"/>
                <a:cs typeface="Helvetica" charset="0"/>
                <a:sym typeface="Helvetica" charset="0"/>
              </a:rPr>
              <a:t>community-based  literacy efforts </a:t>
            </a:r>
            <a:endParaRPr lang="en-US" sz="2800" dirty="0" smtClean="0">
              <a:solidFill>
                <a:srgbClr val="FFFF00"/>
              </a:solidFill>
            </a:endParaRPr>
          </a:p>
        </p:txBody>
      </p:sp>
    </p:spTree>
    <p:extLst>
      <p:ext uri="{BB962C8B-B14F-4D97-AF65-F5344CB8AC3E}">
        <p14:creationId xmlns:p14="http://schemas.microsoft.com/office/powerpoint/2010/main" val="21827065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5" name="Picture 6" descr="esli_cover"/>
          <p:cNvPicPr>
            <a:picLocks noChangeAspect="1" noChangeArrowheads="1"/>
          </p:cNvPicPr>
          <p:nvPr/>
        </p:nvPicPr>
        <p:blipFill>
          <a:blip r:embed="rId3"/>
          <a:srcRect/>
          <a:stretch>
            <a:fillRect/>
          </a:stretch>
        </p:blipFill>
        <p:spPr bwMode="auto">
          <a:xfrm>
            <a:off x="533400" y="152400"/>
            <a:ext cx="2248614" cy="5105400"/>
          </a:xfrm>
          <a:prstGeom prst="rect">
            <a:avLst/>
          </a:prstGeom>
          <a:noFill/>
          <a:ln w="9525">
            <a:noFill/>
            <a:miter lim="800000"/>
            <a:headEnd/>
            <a:tailEnd/>
          </a:ln>
        </p:spPr>
      </p:pic>
      <p:pic>
        <p:nvPicPr>
          <p:cNvPr id="2" name="Picture 1" descr="bro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0"/>
            <a:ext cx="5330088" cy="6858000"/>
          </a:xfrm>
          <a:prstGeom prst="rect">
            <a:avLst/>
          </a:prstGeom>
          <a:ln>
            <a:solidFill>
              <a:schemeClr val="tx1"/>
            </a:solidFill>
          </a:ln>
        </p:spPr>
      </p:pic>
      <p:sp>
        <p:nvSpPr>
          <p:cNvPr id="7" name="TextBox 3"/>
          <p:cNvSpPr txBox="1">
            <a:spLocks noChangeArrowheads="1"/>
          </p:cNvSpPr>
          <p:nvPr/>
        </p:nvSpPr>
        <p:spPr bwMode="auto">
          <a:xfrm>
            <a:off x="152400" y="5410200"/>
            <a:ext cx="3276600" cy="1200329"/>
          </a:xfrm>
          <a:prstGeom prst="rect">
            <a:avLst/>
          </a:prstGeom>
          <a:noFill/>
          <a:ln w="9525">
            <a:noFill/>
            <a:miter lim="800000"/>
            <a:headEnd/>
            <a:tailEnd/>
          </a:ln>
        </p:spPr>
        <p:txBody>
          <a:bodyPr wrap="square">
            <a:prstTxWarp prst="textNoShape">
              <a:avLst/>
            </a:prstTxWarp>
            <a:spAutoFit/>
          </a:bodyPr>
          <a:lstStyle/>
          <a:p>
            <a:r>
              <a:rPr lang="en-US" dirty="0" smtClean="0">
                <a:hlinkClick r:id="rId5"/>
              </a:rPr>
              <a:t>www.earthscienceliteracy.org</a:t>
            </a:r>
            <a:endParaRPr lang="en-US" dirty="0" smtClean="0"/>
          </a:p>
          <a:p>
            <a:endParaRPr lang="en-US" dirty="0"/>
          </a:p>
          <a:p>
            <a:r>
              <a:rPr lang="en-US" dirty="0" smtClean="0"/>
              <a:t>Free copies of the brochure available</a:t>
            </a:r>
            <a:endParaRPr lang="en-US" dirty="0"/>
          </a:p>
        </p:txBody>
      </p:sp>
    </p:spTree>
    <p:extLst>
      <p:ext uri="{BB962C8B-B14F-4D97-AF65-F5344CB8AC3E}">
        <p14:creationId xmlns:p14="http://schemas.microsoft.com/office/powerpoint/2010/main" val="37918902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7413" name="Picture 4" descr="86491665.jpg"/>
          <p:cNvPicPr>
            <a:picLocks noChangeAspect="1"/>
          </p:cNvPicPr>
          <p:nvPr/>
        </p:nvPicPr>
        <p:blipFill>
          <a:blip r:embed="rId3" cstate="print"/>
          <a:srcRect/>
          <a:stretch>
            <a:fillRect/>
          </a:stretch>
        </p:blipFill>
        <p:spPr bwMode="auto">
          <a:xfrm>
            <a:off x="7238628" y="267891"/>
            <a:ext cx="1753567" cy="1129605"/>
          </a:xfrm>
          <a:prstGeom prst="rect">
            <a:avLst/>
          </a:prstGeom>
          <a:noFill/>
          <a:ln w="9525">
            <a:solidFill>
              <a:srgbClr val="303A96"/>
            </a:solidFill>
            <a:round/>
            <a:headEnd/>
            <a:tailEnd/>
          </a:ln>
        </p:spPr>
      </p:pic>
      <p:sp>
        <p:nvSpPr>
          <p:cNvPr id="17414" name="Rectangle 5"/>
          <p:cNvSpPr>
            <a:spLocks noGrp="1" noChangeArrowheads="1"/>
          </p:cNvSpPr>
          <p:nvPr>
            <p:ph type="title"/>
          </p:nvPr>
        </p:nvSpPr>
        <p:spPr>
          <a:xfrm>
            <a:off x="0" y="228600"/>
            <a:ext cx="7211690" cy="1143000"/>
          </a:xfrm>
        </p:spPr>
        <p:txBody>
          <a:bodyPr lIns="89294" tIns="44647" rIns="89294" bIns="44647"/>
          <a:lstStyle/>
          <a:p>
            <a:pPr defTabSz="914145"/>
            <a:r>
              <a:rPr lang="en-US" sz="2800" dirty="0" smtClean="0">
                <a:latin typeface="Helvetica" charset="0"/>
                <a:ea typeface="Helvetica" charset="0"/>
                <a:cs typeface="Helvetica" charset="0"/>
                <a:sym typeface="Helvetica" charset="0"/>
              </a:rPr>
              <a:t>How do you Teach Earth and Space Science with the NGSS?</a:t>
            </a:r>
            <a:endParaRPr lang="en-US" sz="2800" dirty="0" smtClean="0"/>
          </a:p>
        </p:txBody>
      </p:sp>
      <p:pic>
        <p:nvPicPr>
          <p:cNvPr id="2" name="Picture 1" descr="p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1276" y="2191070"/>
            <a:ext cx="9064624" cy="193900"/>
          </a:xfrm>
          <a:prstGeom prst="rect">
            <a:avLst/>
          </a:prstGeom>
          <a:solidFill>
            <a:schemeClr val="tx1">
              <a:lumMod val="50000"/>
              <a:lumOff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814308" y="2067530"/>
            <a:ext cx="8291592" cy="400110"/>
          </a:xfrm>
          <a:prstGeom prst="rect">
            <a:avLst/>
          </a:prstGeom>
          <a:noFill/>
        </p:spPr>
        <p:txBody>
          <a:bodyPr wrap="square" rtlCol="0">
            <a:spAutoFit/>
          </a:bodyPr>
          <a:lstStyle/>
          <a:p>
            <a:r>
              <a:rPr lang="en-US" sz="2000" b="1" i="1" dirty="0" smtClean="0">
                <a:solidFill>
                  <a:srgbClr val="000090"/>
                </a:solidFill>
                <a:latin typeface="Calibri"/>
                <a:cs typeface="Calibri"/>
              </a:rPr>
              <a:t>PRACTICES                                    CONTENT                        X-CUTTING CONCEPTS</a:t>
            </a:r>
            <a:endParaRPr lang="en-US" sz="2000" b="1" i="1" dirty="0">
              <a:solidFill>
                <a:srgbClr val="000090"/>
              </a:solidFill>
              <a:latin typeface="Calibri"/>
              <a:cs typeface="Calibri"/>
            </a:endParaRPr>
          </a:p>
        </p:txBody>
      </p:sp>
    </p:spTree>
    <p:extLst>
      <p:ext uri="{BB962C8B-B14F-4D97-AF65-F5344CB8AC3E}">
        <p14:creationId xmlns:p14="http://schemas.microsoft.com/office/powerpoint/2010/main" val="1549219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2"/>
            <a:ext cx="7409663" cy="5534378"/>
          </a:xfrm>
          <a:prstGeom prst="rect">
            <a:avLst/>
          </a:prstGeom>
        </p:spPr>
      </p:pic>
      <p:pic>
        <p:nvPicPr>
          <p:cNvPr id="3" name="Picture 2" descr="IMG_15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36809"/>
            <a:ext cx="4572000" cy="6121191"/>
          </a:xfrm>
          <a:prstGeom prst="rect">
            <a:avLst/>
          </a:prstGeom>
        </p:spPr>
      </p:pic>
    </p:spTree>
    <p:extLst>
      <p:ext uri="{BB962C8B-B14F-4D97-AF65-F5344CB8AC3E}">
        <p14:creationId xmlns:p14="http://schemas.microsoft.com/office/powerpoint/2010/main" val="1373462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686800" cy="5016757"/>
          </a:xfrm>
          <a:prstGeom prst="rect">
            <a:avLst/>
          </a:prstGeom>
          <a:noFill/>
        </p:spPr>
        <p:txBody>
          <a:bodyPr wrap="square" rtlCol="0">
            <a:spAutoFit/>
          </a:bodyPr>
          <a:lstStyle/>
          <a:p>
            <a:r>
              <a:rPr lang="en-US" sz="3200" dirty="0" smtClean="0">
                <a:solidFill>
                  <a:srgbClr val="FFFF00"/>
                </a:solidFill>
              </a:rPr>
              <a:t>In what year were the first science standards used for secondary education in the US?</a:t>
            </a:r>
          </a:p>
          <a:p>
            <a:endParaRPr lang="en-US" sz="3200" dirty="0">
              <a:solidFill>
                <a:srgbClr val="FFFF00"/>
              </a:solidFill>
            </a:endParaRPr>
          </a:p>
          <a:p>
            <a:pPr marL="457200" indent="-457200">
              <a:buAutoNum type="alphaLcParenR"/>
            </a:pPr>
            <a:r>
              <a:rPr lang="en-US" sz="3200" dirty="0" smtClean="0">
                <a:solidFill>
                  <a:srgbClr val="FFFF00"/>
                </a:solidFill>
              </a:rPr>
              <a:t>1852</a:t>
            </a:r>
          </a:p>
          <a:p>
            <a:pPr marL="457200" indent="-457200">
              <a:buAutoNum type="alphaLcParenR"/>
            </a:pPr>
            <a:r>
              <a:rPr lang="en-US" sz="3200" dirty="0" smtClean="0">
                <a:solidFill>
                  <a:srgbClr val="FFFF00"/>
                </a:solidFill>
              </a:rPr>
              <a:t>1893</a:t>
            </a:r>
          </a:p>
          <a:p>
            <a:pPr marL="457200" indent="-457200">
              <a:buAutoNum type="alphaLcParenR"/>
            </a:pPr>
            <a:r>
              <a:rPr lang="en-US" sz="3200" dirty="0" smtClean="0">
                <a:solidFill>
                  <a:srgbClr val="FFFF00"/>
                </a:solidFill>
              </a:rPr>
              <a:t>1965</a:t>
            </a:r>
          </a:p>
          <a:p>
            <a:pPr marL="457200" indent="-457200">
              <a:buAutoNum type="alphaLcParenR"/>
            </a:pPr>
            <a:r>
              <a:rPr lang="en-US" sz="3200" dirty="0" smtClean="0">
                <a:solidFill>
                  <a:srgbClr val="FFFF00"/>
                </a:solidFill>
              </a:rPr>
              <a:t>1995</a:t>
            </a:r>
          </a:p>
          <a:p>
            <a:pPr marL="457200" indent="-457200">
              <a:buAutoNum type="alphaLcParenR"/>
            </a:pPr>
            <a:r>
              <a:rPr lang="en-US" sz="3200" dirty="0" smtClean="0">
                <a:solidFill>
                  <a:srgbClr val="FFFF00"/>
                </a:solidFill>
              </a:rPr>
              <a:t>2013</a:t>
            </a:r>
          </a:p>
          <a:p>
            <a:pPr marL="457200" indent="-457200">
              <a:buAutoNum type="alphaLcParenR"/>
            </a:pPr>
            <a:endParaRPr lang="en-US" sz="3200" dirty="0">
              <a:solidFill>
                <a:srgbClr val="FFFF00"/>
              </a:solidFill>
            </a:endParaRPr>
          </a:p>
          <a:p>
            <a:endParaRPr lang="en-US" sz="3200" dirty="0" smtClean="0">
              <a:solidFill>
                <a:srgbClr val="FFFF00"/>
              </a:solidFill>
            </a:endParaRPr>
          </a:p>
        </p:txBody>
      </p:sp>
    </p:spTree>
    <p:extLst>
      <p:ext uri="{BB962C8B-B14F-4D97-AF65-F5344CB8AC3E}">
        <p14:creationId xmlns:p14="http://schemas.microsoft.com/office/powerpoint/2010/main" val="10991631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7413" name="Picture 4" descr="86491665.jpg"/>
          <p:cNvPicPr>
            <a:picLocks noChangeAspect="1"/>
          </p:cNvPicPr>
          <p:nvPr/>
        </p:nvPicPr>
        <p:blipFill>
          <a:blip r:embed="rId3" cstate="print"/>
          <a:srcRect/>
          <a:stretch>
            <a:fillRect/>
          </a:stretch>
        </p:blipFill>
        <p:spPr bwMode="auto">
          <a:xfrm>
            <a:off x="7238628" y="267891"/>
            <a:ext cx="1753567" cy="1129605"/>
          </a:xfrm>
          <a:prstGeom prst="rect">
            <a:avLst/>
          </a:prstGeom>
          <a:noFill/>
          <a:ln w="9525">
            <a:solidFill>
              <a:srgbClr val="303A96"/>
            </a:solidFill>
            <a:round/>
            <a:headEnd/>
            <a:tailEnd/>
          </a:ln>
        </p:spPr>
      </p:pic>
      <p:sp>
        <p:nvSpPr>
          <p:cNvPr id="17414" name="Rectangle 5"/>
          <p:cNvSpPr>
            <a:spLocks noGrp="1" noChangeArrowheads="1"/>
          </p:cNvSpPr>
          <p:nvPr>
            <p:ph type="title"/>
          </p:nvPr>
        </p:nvSpPr>
        <p:spPr>
          <a:xfrm>
            <a:off x="179711" y="90413"/>
            <a:ext cx="7059290" cy="1143000"/>
          </a:xfrm>
        </p:spPr>
        <p:txBody>
          <a:bodyPr lIns="89294" tIns="44647" rIns="89294" bIns="44647"/>
          <a:lstStyle/>
          <a:p>
            <a:pPr defTabSz="914145"/>
            <a:r>
              <a:rPr lang="en-US" sz="3400" dirty="0" smtClean="0">
                <a:latin typeface="Helvetica" charset="0"/>
                <a:ea typeface="Helvetica" charset="0"/>
                <a:cs typeface="Helvetica" charset="0"/>
                <a:sym typeface="Helvetica" charset="0"/>
              </a:rPr>
              <a:t>NGSS Process</a:t>
            </a:r>
            <a:endParaRPr lang="en-US" dirty="0" smtClean="0"/>
          </a:p>
        </p:txBody>
      </p:sp>
      <p:pic>
        <p:nvPicPr>
          <p:cNvPr id="2" name="Picture 1" descr="IMG_15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4852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7413" name="Picture 4" descr="86491665.jpg"/>
          <p:cNvPicPr>
            <a:picLocks noChangeAspect="1"/>
          </p:cNvPicPr>
          <p:nvPr/>
        </p:nvPicPr>
        <p:blipFill>
          <a:blip r:embed="rId3" cstate="print"/>
          <a:srcRect/>
          <a:stretch>
            <a:fillRect/>
          </a:stretch>
        </p:blipFill>
        <p:spPr bwMode="auto">
          <a:xfrm>
            <a:off x="7238628" y="267891"/>
            <a:ext cx="1753567" cy="1129605"/>
          </a:xfrm>
          <a:prstGeom prst="rect">
            <a:avLst/>
          </a:prstGeom>
          <a:noFill/>
          <a:ln w="9525">
            <a:solidFill>
              <a:srgbClr val="303A96"/>
            </a:solidFill>
            <a:round/>
            <a:headEnd/>
            <a:tailEnd/>
          </a:ln>
        </p:spPr>
      </p:pic>
      <p:sp>
        <p:nvSpPr>
          <p:cNvPr id="17414" name="Rectangle 5"/>
          <p:cNvSpPr>
            <a:spLocks noGrp="1" noChangeArrowheads="1"/>
          </p:cNvSpPr>
          <p:nvPr>
            <p:ph type="title"/>
          </p:nvPr>
        </p:nvSpPr>
        <p:spPr>
          <a:xfrm>
            <a:off x="179711" y="90413"/>
            <a:ext cx="7059290" cy="1143000"/>
          </a:xfrm>
        </p:spPr>
        <p:txBody>
          <a:bodyPr lIns="89294" tIns="44647" rIns="89294" bIns="44647"/>
          <a:lstStyle/>
          <a:p>
            <a:pPr defTabSz="914145"/>
            <a:r>
              <a:rPr lang="en-US" sz="3400" dirty="0" smtClean="0">
                <a:latin typeface="Helvetica" charset="0"/>
                <a:ea typeface="Helvetica" charset="0"/>
                <a:cs typeface="Helvetica" charset="0"/>
                <a:sym typeface="Helvetica" charset="0"/>
              </a:rPr>
              <a:t>NGSS Process</a:t>
            </a:r>
            <a:endParaRPr lang="en-US" dirty="0" smtClean="0"/>
          </a:p>
        </p:txBody>
      </p:sp>
      <p:pic>
        <p:nvPicPr>
          <p:cNvPr id="2" name="Picture 1" descr="IMG_15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87081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7413" name="Picture 4" descr="86491665.jpg"/>
          <p:cNvPicPr>
            <a:picLocks noChangeAspect="1"/>
          </p:cNvPicPr>
          <p:nvPr/>
        </p:nvPicPr>
        <p:blipFill>
          <a:blip r:embed="rId3" cstate="print"/>
          <a:srcRect/>
          <a:stretch>
            <a:fillRect/>
          </a:stretch>
        </p:blipFill>
        <p:spPr bwMode="auto">
          <a:xfrm>
            <a:off x="7238628" y="267891"/>
            <a:ext cx="1753567" cy="1129605"/>
          </a:xfrm>
          <a:prstGeom prst="rect">
            <a:avLst/>
          </a:prstGeom>
          <a:noFill/>
          <a:ln w="9525">
            <a:solidFill>
              <a:srgbClr val="303A96"/>
            </a:solidFill>
            <a:round/>
            <a:headEnd/>
            <a:tailEnd/>
          </a:ln>
        </p:spPr>
      </p:pic>
      <p:sp>
        <p:nvSpPr>
          <p:cNvPr id="17414" name="Rectangle 5"/>
          <p:cNvSpPr>
            <a:spLocks noGrp="1" noChangeArrowheads="1"/>
          </p:cNvSpPr>
          <p:nvPr>
            <p:ph type="title"/>
          </p:nvPr>
        </p:nvSpPr>
        <p:spPr>
          <a:xfrm>
            <a:off x="179711" y="90413"/>
            <a:ext cx="7059290" cy="1143000"/>
          </a:xfrm>
        </p:spPr>
        <p:txBody>
          <a:bodyPr lIns="89294" tIns="44647" rIns="89294" bIns="44647"/>
          <a:lstStyle/>
          <a:p>
            <a:pPr defTabSz="914145"/>
            <a:r>
              <a:rPr lang="en-US" sz="3400" dirty="0" smtClean="0">
                <a:latin typeface="Helvetica" charset="0"/>
                <a:ea typeface="Helvetica" charset="0"/>
                <a:cs typeface="Helvetica" charset="0"/>
                <a:sym typeface="Helvetica" charset="0"/>
              </a:rPr>
              <a:t>NGSS Process</a:t>
            </a:r>
            <a:endParaRPr lang="en-US" dirty="0" smtClean="0"/>
          </a:p>
        </p:txBody>
      </p:sp>
      <p:pic>
        <p:nvPicPr>
          <p:cNvPr id="2" name="Picture 1" descr="IMG_15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87081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5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419600" cy="5917151"/>
          </a:xfrm>
          <a:prstGeom prst="rect">
            <a:avLst/>
          </a:prstGeom>
        </p:spPr>
      </p:pic>
      <p:pic>
        <p:nvPicPr>
          <p:cNvPr id="5" name="Picture 4" descr="IMG_15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736809"/>
            <a:ext cx="4572000" cy="6121191"/>
          </a:xfrm>
          <a:prstGeom prst="rect">
            <a:avLst/>
          </a:prstGeom>
        </p:spPr>
      </p:pic>
    </p:spTree>
    <p:extLst>
      <p:ext uri="{BB962C8B-B14F-4D97-AF65-F5344CB8AC3E}">
        <p14:creationId xmlns:p14="http://schemas.microsoft.com/office/powerpoint/2010/main" val="16018235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295400"/>
            <a:ext cx="8305800" cy="830997"/>
          </a:xfrm>
          <a:prstGeom prst="rect">
            <a:avLst/>
          </a:prstGeom>
          <a:noFill/>
        </p:spPr>
        <p:txBody>
          <a:bodyPr wrap="square" rtlCol="0">
            <a:spAutoFit/>
          </a:bodyPr>
          <a:lstStyle/>
          <a:p>
            <a:endParaRPr lang="en-US" sz="2400" dirty="0">
              <a:solidFill>
                <a:srgbClr val="FFFF00"/>
              </a:solidFill>
            </a:endParaRPr>
          </a:p>
          <a:p>
            <a:pPr>
              <a:spcAft>
                <a:spcPts val="1200"/>
              </a:spcAft>
            </a:pPr>
            <a:endParaRPr lang="en-US" sz="2400" dirty="0">
              <a:solidFill>
                <a:srgbClr val="FFFF00"/>
              </a:solidFill>
            </a:endParaRPr>
          </a:p>
        </p:txBody>
      </p:sp>
      <p:sp>
        <p:nvSpPr>
          <p:cNvPr id="6" name="TextBox 5"/>
          <p:cNvSpPr txBox="1"/>
          <p:nvPr/>
        </p:nvSpPr>
        <p:spPr>
          <a:xfrm>
            <a:off x="457200" y="1295400"/>
            <a:ext cx="8305800" cy="2923877"/>
          </a:xfrm>
          <a:prstGeom prst="rect">
            <a:avLst/>
          </a:prstGeom>
          <a:noFill/>
        </p:spPr>
        <p:txBody>
          <a:bodyPr wrap="square" rtlCol="0">
            <a:spAutoFit/>
          </a:bodyPr>
          <a:lstStyle/>
          <a:p>
            <a:endParaRPr lang="en-US" sz="2400" dirty="0">
              <a:solidFill>
                <a:srgbClr val="FFFF00"/>
              </a:solidFill>
            </a:endParaRPr>
          </a:p>
          <a:p>
            <a:pPr>
              <a:spcAft>
                <a:spcPts val="1200"/>
              </a:spcAft>
            </a:pPr>
            <a:r>
              <a:rPr lang="en-US" sz="2400" dirty="0" smtClean="0">
                <a:solidFill>
                  <a:srgbClr val="FFFF00"/>
                </a:solidFill>
              </a:rPr>
              <a:t>Middle School:</a:t>
            </a:r>
          </a:p>
          <a:p>
            <a:pPr>
              <a:spcAft>
                <a:spcPts val="1200"/>
              </a:spcAft>
            </a:pPr>
            <a:r>
              <a:rPr lang="en-US" sz="2400" dirty="0">
                <a:solidFill>
                  <a:srgbClr val="FFFF00"/>
                </a:solidFill>
              </a:rPr>
              <a:t>	</a:t>
            </a:r>
            <a:r>
              <a:rPr lang="en-US" sz="2400" dirty="0" smtClean="0">
                <a:solidFill>
                  <a:srgbClr val="FFFF00"/>
                </a:solidFill>
              </a:rPr>
              <a:t>1 year of Life Science</a:t>
            </a:r>
          </a:p>
          <a:p>
            <a:pPr>
              <a:spcAft>
                <a:spcPts val="1200"/>
              </a:spcAft>
            </a:pPr>
            <a:r>
              <a:rPr lang="en-US" sz="2400" dirty="0">
                <a:solidFill>
                  <a:srgbClr val="FFFF00"/>
                </a:solidFill>
              </a:rPr>
              <a:t>	</a:t>
            </a:r>
            <a:r>
              <a:rPr lang="en-US" sz="2400" dirty="0" smtClean="0">
                <a:solidFill>
                  <a:srgbClr val="FFFF00"/>
                </a:solidFill>
              </a:rPr>
              <a:t>1 year of Physical Science (Chemistry &amp; Physics)</a:t>
            </a:r>
          </a:p>
          <a:p>
            <a:pPr>
              <a:spcAft>
                <a:spcPts val="1200"/>
              </a:spcAft>
            </a:pPr>
            <a:r>
              <a:rPr lang="en-US" sz="2400" dirty="0">
                <a:solidFill>
                  <a:srgbClr val="FFFF00"/>
                </a:solidFill>
              </a:rPr>
              <a:t>	</a:t>
            </a:r>
            <a:r>
              <a:rPr lang="en-US" sz="2400" dirty="0" smtClean="0">
                <a:solidFill>
                  <a:srgbClr val="FFFF00"/>
                </a:solidFill>
              </a:rPr>
              <a:t>1 year of Earth and Space Science</a:t>
            </a:r>
          </a:p>
          <a:p>
            <a:pPr>
              <a:spcAft>
                <a:spcPts val="1200"/>
              </a:spcAft>
            </a:pPr>
            <a:endParaRPr lang="en-US" sz="2400" dirty="0">
              <a:solidFill>
                <a:srgbClr val="FFFF00"/>
              </a:solidFill>
            </a:endParaRPr>
          </a:p>
        </p:txBody>
      </p:sp>
      <p:sp>
        <p:nvSpPr>
          <p:cNvPr id="2" name="Rectangle 1"/>
          <p:cNvSpPr/>
          <p:nvPr/>
        </p:nvSpPr>
        <p:spPr>
          <a:xfrm>
            <a:off x="0" y="228600"/>
            <a:ext cx="9144000" cy="1219200"/>
          </a:xfrm>
          <a:prstGeom prst="rect">
            <a:avLst/>
          </a:prstGeom>
          <a:gradFill flip="none" rotWithShape="1">
            <a:gsLst>
              <a:gs pos="51000">
                <a:srgbClr val="0066FF"/>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0"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Performance Expectations</a:t>
            </a:r>
            <a:endParaRPr lang="en-US" dirty="0" smtClean="0">
              <a:solidFill>
                <a:srgbClr val="FFFF00"/>
              </a:solidFill>
            </a:endParaRPr>
          </a:p>
        </p:txBody>
      </p:sp>
    </p:spTree>
    <p:extLst>
      <p:ext uri="{BB962C8B-B14F-4D97-AF65-F5344CB8AC3E}">
        <p14:creationId xmlns:p14="http://schemas.microsoft.com/office/powerpoint/2010/main" val="21015902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295400"/>
            <a:ext cx="8305800" cy="830997"/>
          </a:xfrm>
          <a:prstGeom prst="rect">
            <a:avLst/>
          </a:prstGeom>
          <a:noFill/>
        </p:spPr>
        <p:txBody>
          <a:bodyPr wrap="square" rtlCol="0">
            <a:spAutoFit/>
          </a:bodyPr>
          <a:lstStyle/>
          <a:p>
            <a:endParaRPr lang="en-US" sz="2400" dirty="0">
              <a:solidFill>
                <a:srgbClr val="FFFF00"/>
              </a:solidFill>
            </a:endParaRPr>
          </a:p>
          <a:p>
            <a:pPr>
              <a:spcAft>
                <a:spcPts val="1200"/>
              </a:spcAft>
            </a:pPr>
            <a:endParaRPr lang="en-US" sz="2400" dirty="0">
              <a:solidFill>
                <a:srgbClr val="FFFF00"/>
              </a:solidFill>
            </a:endParaRPr>
          </a:p>
        </p:txBody>
      </p:sp>
      <p:sp>
        <p:nvSpPr>
          <p:cNvPr id="6" name="TextBox 5"/>
          <p:cNvSpPr txBox="1"/>
          <p:nvPr/>
        </p:nvSpPr>
        <p:spPr>
          <a:xfrm>
            <a:off x="457200" y="1295400"/>
            <a:ext cx="8305800" cy="5016757"/>
          </a:xfrm>
          <a:prstGeom prst="rect">
            <a:avLst/>
          </a:prstGeom>
          <a:noFill/>
        </p:spPr>
        <p:txBody>
          <a:bodyPr wrap="square" rtlCol="0">
            <a:spAutoFit/>
          </a:bodyPr>
          <a:lstStyle/>
          <a:p>
            <a:endParaRPr lang="en-US" sz="2400" dirty="0">
              <a:solidFill>
                <a:srgbClr val="FFFF00"/>
              </a:solidFill>
            </a:endParaRPr>
          </a:p>
          <a:p>
            <a:pPr>
              <a:spcAft>
                <a:spcPts val="1200"/>
              </a:spcAft>
            </a:pPr>
            <a:r>
              <a:rPr lang="en-US" sz="2400" dirty="0" smtClean="0">
                <a:solidFill>
                  <a:srgbClr val="FFFF00"/>
                </a:solidFill>
              </a:rPr>
              <a:t>Middle School:</a:t>
            </a:r>
          </a:p>
          <a:p>
            <a:pPr>
              <a:spcAft>
                <a:spcPts val="1200"/>
              </a:spcAft>
            </a:pPr>
            <a:r>
              <a:rPr lang="en-US" sz="2400" dirty="0">
                <a:solidFill>
                  <a:srgbClr val="FFFF00"/>
                </a:solidFill>
              </a:rPr>
              <a:t>	</a:t>
            </a:r>
            <a:r>
              <a:rPr lang="en-US" sz="2400" dirty="0" smtClean="0">
                <a:solidFill>
                  <a:srgbClr val="FFFF00"/>
                </a:solidFill>
              </a:rPr>
              <a:t>1 year of Life Science</a:t>
            </a:r>
          </a:p>
          <a:p>
            <a:pPr>
              <a:spcAft>
                <a:spcPts val="1200"/>
              </a:spcAft>
            </a:pPr>
            <a:r>
              <a:rPr lang="en-US" sz="2400" dirty="0">
                <a:solidFill>
                  <a:srgbClr val="FFFF00"/>
                </a:solidFill>
              </a:rPr>
              <a:t>	</a:t>
            </a:r>
            <a:r>
              <a:rPr lang="en-US" sz="2400" dirty="0" smtClean="0">
                <a:solidFill>
                  <a:srgbClr val="FFFF00"/>
                </a:solidFill>
              </a:rPr>
              <a:t>1 year of Physical Science (Chemistry &amp; Physics)</a:t>
            </a:r>
          </a:p>
          <a:p>
            <a:pPr>
              <a:spcAft>
                <a:spcPts val="1200"/>
              </a:spcAft>
            </a:pPr>
            <a:r>
              <a:rPr lang="en-US" sz="2400" dirty="0">
                <a:solidFill>
                  <a:srgbClr val="FFFF00"/>
                </a:solidFill>
              </a:rPr>
              <a:t>	</a:t>
            </a:r>
            <a:r>
              <a:rPr lang="en-US" sz="2400" dirty="0" smtClean="0">
                <a:solidFill>
                  <a:srgbClr val="FFFF00"/>
                </a:solidFill>
              </a:rPr>
              <a:t>1 year of Earth and Space Science</a:t>
            </a:r>
          </a:p>
          <a:p>
            <a:pPr>
              <a:spcAft>
                <a:spcPts val="1200"/>
              </a:spcAft>
            </a:pPr>
            <a:endParaRPr lang="en-US" sz="2400" dirty="0">
              <a:solidFill>
                <a:srgbClr val="FFFF00"/>
              </a:solidFill>
            </a:endParaRPr>
          </a:p>
          <a:p>
            <a:pPr>
              <a:spcAft>
                <a:spcPts val="1200"/>
              </a:spcAft>
            </a:pPr>
            <a:r>
              <a:rPr lang="en-US" sz="2400" dirty="0" smtClean="0">
                <a:solidFill>
                  <a:srgbClr val="FFFF00"/>
                </a:solidFill>
              </a:rPr>
              <a:t>High School</a:t>
            </a:r>
            <a:r>
              <a:rPr lang="en-US" sz="2400" dirty="0">
                <a:solidFill>
                  <a:srgbClr val="FFFF00"/>
                </a:solidFill>
              </a:rPr>
              <a:t>:</a:t>
            </a:r>
          </a:p>
          <a:p>
            <a:pPr>
              <a:spcAft>
                <a:spcPts val="1200"/>
              </a:spcAft>
            </a:pPr>
            <a:r>
              <a:rPr lang="en-US" sz="2400" dirty="0">
                <a:solidFill>
                  <a:srgbClr val="FFFF00"/>
                </a:solidFill>
              </a:rPr>
              <a:t>	1 year of Life Science</a:t>
            </a:r>
          </a:p>
          <a:p>
            <a:pPr>
              <a:spcAft>
                <a:spcPts val="1200"/>
              </a:spcAft>
            </a:pPr>
            <a:r>
              <a:rPr lang="en-US" sz="2400" dirty="0">
                <a:solidFill>
                  <a:srgbClr val="FFFF00"/>
                </a:solidFill>
              </a:rPr>
              <a:t>	1 year of Physical Science (Chemistry &amp; Physics)</a:t>
            </a:r>
          </a:p>
          <a:p>
            <a:pPr>
              <a:spcAft>
                <a:spcPts val="1200"/>
              </a:spcAft>
            </a:pPr>
            <a:r>
              <a:rPr lang="en-US" sz="2400" dirty="0">
                <a:solidFill>
                  <a:srgbClr val="FFFF00"/>
                </a:solidFill>
              </a:rPr>
              <a:t>	1 year of Earth and Space </a:t>
            </a:r>
            <a:r>
              <a:rPr lang="en-US" sz="2400" dirty="0" smtClean="0">
                <a:solidFill>
                  <a:srgbClr val="FFFF00"/>
                </a:solidFill>
              </a:rPr>
              <a:t>Science</a:t>
            </a:r>
            <a:endParaRPr lang="en-US" sz="2400" dirty="0">
              <a:solidFill>
                <a:srgbClr val="FFFF00"/>
              </a:solidFill>
            </a:endParaRPr>
          </a:p>
        </p:txBody>
      </p:sp>
      <p:sp>
        <p:nvSpPr>
          <p:cNvPr id="7" name="Rectangle 6"/>
          <p:cNvSpPr/>
          <p:nvPr/>
        </p:nvSpPr>
        <p:spPr>
          <a:xfrm>
            <a:off x="0" y="228600"/>
            <a:ext cx="9144000" cy="1219200"/>
          </a:xfrm>
          <a:prstGeom prst="rect">
            <a:avLst/>
          </a:prstGeom>
          <a:gradFill flip="none" rotWithShape="1">
            <a:gsLst>
              <a:gs pos="51000">
                <a:srgbClr val="0066FF"/>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0"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Performance Expectations</a:t>
            </a:r>
            <a:endParaRPr lang="en-US" dirty="0" smtClean="0">
              <a:solidFill>
                <a:srgbClr val="FFFF00"/>
              </a:solidFill>
            </a:endParaRPr>
          </a:p>
        </p:txBody>
      </p:sp>
    </p:spTree>
    <p:extLst>
      <p:ext uri="{BB962C8B-B14F-4D97-AF65-F5344CB8AC3E}">
        <p14:creationId xmlns:p14="http://schemas.microsoft.com/office/powerpoint/2010/main" val="22291380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0"/>
            <a:ext cx="8305800" cy="4154983"/>
          </a:xfrm>
          <a:prstGeom prst="rect">
            <a:avLst/>
          </a:prstGeom>
          <a:noFill/>
        </p:spPr>
        <p:txBody>
          <a:bodyPr wrap="square" rtlCol="0">
            <a:spAutoFit/>
          </a:bodyPr>
          <a:lstStyle/>
          <a:p>
            <a:endParaRPr lang="en-US" sz="2400" dirty="0"/>
          </a:p>
          <a:p>
            <a:r>
              <a:rPr lang="en-US" sz="2400" dirty="0">
                <a:solidFill>
                  <a:srgbClr val="000099"/>
                </a:solidFill>
              </a:rPr>
              <a:t>1.  Asking questions (</a:t>
            </a:r>
            <a:r>
              <a:rPr lang="en-US" sz="2400" i="1" dirty="0">
                <a:solidFill>
                  <a:srgbClr val="000099"/>
                </a:solidFill>
              </a:rPr>
              <a:t>for science</a:t>
            </a:r>
            <a:r>
              <a:rPr lang="en-US" sz="2400" dirty="0">
                <a:solidFill>
                  <a:srgbClr val="000099"/>
                </a:solidFill>
              </a:rPr>
              <a:t>) and defining problems (</a:t>
            </a:r>
            <a:r>
              <a:rPr lang="en-US" sz="2400" i="1" dirty="0">
                <a:solidFill>
                  <a:srgbClr val="000099"/>
                </a:solidFill>
              </a:rPr>
              <a:t>for engineering</a:t>
            </a:r>
            <a:r>
              <a:rPr lang="en-US" sz="2400" dirty="0">
                <a:solidFill>
                  <a:srgbClr val="000099"/>
                </a:solidFill>
              </a:rPr>
              <a:t>)</a:t>
            </a:r>
          </a:p>
          <a:p>
            <a:r>
              <a:rPr lang="en-US" sz="2400" dirty="0">
                <a:solidFill>
                  <a:srgbClr val="000099"/>
                </a:solidFill>
              </a:rPr>
              <a:t>2.  Developing and using models</a:t>
            </a:r>
          </a:p>
          <a:p>
            <a:r>
              <a:rPr lang="en-US" sz="2400" dirty="0">
                <a:solidFill>
                  <a:srgbClr val="000099"/>
                </a:solidFill>
              </a:rPr>
              <a:t>3.  Planning and carrying out investigations</a:t>
            </a:r>
          </a:p>
          <a:p>
            <a:r>
              <a:rPr lang="en-US" sz="2400" dirty="0">
                <a:solidFill>
                  <a:srgbClr val="000099"/>
                </a:solidFill>
              </a:rPr>
              <a:t>4.  Analyzing and interpreting data</a:t>
            </a:r>
          </a:p>
          <a:p>
            <a:r>
              <a:rPr lang="en-US" sz="2400" dirty="0">
                <a:solidFill>
                  <a:srgbClr val="000099"/>
                </a:solidFill>
              </a:rPr>
              <a:t>5.  Using mathematics and computational thinking</a:t>
            </a:r>
          </a:p>
          <a:p>
            <a:r>
              <a:rPr lang="en-US" sz="2400" dirty="0">
                <a:solidFill>
                  <a:srgbClr val="000099"/>
                </a:solidFill>
              </a:rPr>
              <a:t>6.  Constructing explanations (</a:t>
            </a:r>
            <a:r>
              <a:rPr lang="en-US" sz="2400" i="1" dirty="0">
                <a:solidFill>
                  <a:srgbClr val="000099"/>
                </a:solidFill>
              </a:rPr>
              <a:t>for science</a:t>
            </a:r>
            <a:r>
              <a:rPr lang="en-US" sz="2400" dirty="0">
                <a:solidFill>
                  <a:srgbClr val="000099"/>
                </a:solidFill>
              </a:rPr>
              <a:t>) and designing solutions (</a:t>
            </a:r>
            <a:r>
              <a:rPr lang="en-US" sz="2400" i="1" dirty="0">
                <a:solidFill>
                  <a:srgbClr val="000099"/>
                </a:solidFill>
              </a:rPr>
              <a:t>for engineering</a:t>
            </a:r>
            <a:r>
              <a:rPr lang="en-US" sz="2400" dirty="0">
                <a:solidFill>
                  <a:srgbClr val="000099"/>
                </a:solidFill>
              </a:rPr>
              <a:t>)</a:t>
            </a:r>
          </a:p>
          <a:p>
            <a:r>
              <a:rPr lang="en-US" sz="2400" dirty="0">
                <a:solidFill>
                  <a:srgbClr val="000099"/>
                </a:solidFill>
              </a:rPr>
              <a:t>7.  Engaging in argument from evidence</a:t>
            </a:r>
          </a:p>
          <a:p>
            <a:r>
              <a:rPr lang="en-US" sz="2400" dirty="0">
                <a:solidFill>
                  <a:srgbClr val="000099"/>
                </a:solidFill>
              </a:rPr>
              <a:t>8.  Obtaining, evaluating, and communicating information</a:t>
            </a:r>
          </a:p>
        </p:txBody>
      </p:sp>
      <p:sp>
        <p:nvSpPr>
          <p:cNvPr id="5" name="Rectangle 4"/>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8 Practices of </a:t>
            </a:r>
          </a:p>
          <a:p>
            <a:pPr defTabSz="914145"/>
            <a:r>
              <a:rPr lang="en-US" sz="3400" dirty="0" smtClean="0">
                <a:solidFill>
                  <a:srgbClr val="FFFF00"/>
                </a:solidFill>
                <a:latin typeface="Helvetica" charset="0"/>
                <a:ea typeface="Helvetica" charset="0"/>
                <a:cs typeface="Helvetica" charset="0"/>
                <a:sym typeface="Helvetica" charset="0"/>
              </a:rPr>
              <a:t>Science and Engineering</a:t>
            </a:r>
            <a:endParaRPr lang="en-US" dirty="0" smtClean="0">
              <a:solidFill>
                <a:srgbClr val="FFFF00"/>
              </a:solidFill>
            </a:endParaRPr>
          </a:p>
        </p:txBody>
      </p:sp>
    </p:spTree>
    <p:extLst>
      <p:ext uri="{BB962C8B-B14F-4D97-AF65-F5344CB8AC3E}">
        <p14:creationId xmlns:p14="http://schemas.microsoft.com/office/powerpoint/2010/main" val="6218845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0"/>
            <a:ext cx="8305800" cy="4154983"/>
          </a:xfrm>
          <a:prstGeom prst="rect">
            <a:avLst/>
          </a:prstGeom>
          <a:noFill/>
        </p:spPr>
        <p:txBody>
          <a:bodyPr wrap="square" rtlCol="0">
            <a:spAutoFit/>
          </a:bodyPr>
          <a:lstStyle/>
          <a:p>
            <a:endParaRPr lang="en-US" sz="2400" dirty="0"/>
          </a:p>
          <a:p>
            <a:r>
              <a:rPr lang="en-US" sz="2400" dirty="0">
                <a:solidFill>
                  <a:srgbClr val="000099"/>
                </a:solidFill>
              </a:rPr>
              <a:t>1.  Asking questions (</a:t>
            </a:r>
            <a:r>
              <a:rPr lang="en-US" sz="2400" i="1" dirty="0">
                <a:solidFill>
                  <a:srgbClr val="000099"/>
                </a:solidFill>
              </a:rPr>
              <a:t>for science</a:t>
            </a:r>
            <a:r>
              <a:rPr lang="en-US" sz="2400" dirty="0">
                <a:solidFill>
                  <a:srgbClr val="000099"/>
                </a:solidFill>
              </a:rPr>
              <a:t>) and defining problems (</a:t>
            </a:r>
            <a:r>
              <a:rPr lang="en-US" sz="2400" i="1" dirty="0">
                <a:solidFill>
                  <a:srgbClr val="000099"/>
                </a:solidFill>
              </a:rPr>
              <a:t>for engineering</a:t>
            </a:r>
            <a:r>
              <a:rPr lang="en-US" sz="2400" dirty="0">
                <a:solidFill>
                  <a:srgbClr val="000099"/>
                </a:solidFill>
              </a:rPr>
              <a:t>)</a:t>
            </a:r>
          </a:p>
          <a:p>
            <a:r>
              <a:rPr lang="en-US" sz="2400" dirty="0">
                <a:solidFill>
                  <a:srgbClr val="000099"/>
                </a:solidFill>
              </a:rPr>
              <a:t>2.  Developing and using models</a:t>
            </a:r>
          </a:p>
          <a:p>
            <a:r>
              <a:rPr lang="en-US" sz="2400" dirty="0">
                <a:solidFill>
                  <a:srgbClr val="000099"/>
                </a:solidFill>
              </a:rPr>
              <a:t>3.  Planning and carrying out investigations</a:t>
            </a:r>
          </a:p>
          <a:p>
            <a:r>
              <a:rPr lang="en-US" sz="2400" dirty="0">
                <a:solidFill>
                  <a:srgbClr val="000099"/>
                </a:solidFill>
              </a:rPr>
              <a:t>4.  Analyzing and interpreting data</a:t>
            </a:r>
          </a:p>
          <a:p>
            <a:r>
              <a:rPr lang="en-US" sz="2400" dirty="0">
                <a:solidFill>
                  <a:srgbClr val="000099"/>
                </a:solidFill>
              </a:rPr>
              <a:t>5.  Using mathematics and computational thinking</a:t>
            </a:r>
          </a:p>
          <a:p>
            <a:r>
              <a:rPr lang="en-US" sz="2400" dirty="0">
                <a:solidFill>
                  <a:srgbClr val="000099"/>
                </a:solidFill>
              </a:rPr>
              <a:t>6.  Constructing explanations (</a:t>
            </a:r>
            <a:r>
              <a:rPr lang="en-US" sz="2400" i="1" dirty="0">
                <a:solidFill>
                  <a:srgbClr val="000099"/>
                </a:solidFill>
              </a:rPr>
              <a:t>for science</a:t>
            </a:r>
            <a:r>
              <a:rPr lang="en-US" sz="2400" dirty="0">
                <a:solidFill>
                  <a:srgbClr val="000099"/>
                </a:solidFill>
              </a:rPr>
              <a:t>) and designing solutions (</a:t>
            </a:r>
            <a:r>
              <a:rPr lang="en-US" sz="2400" i="1" dirty="0">
                <a:solidFill>
                  <a:srgbClr val="000099"/>
                </a:solidFill>
              </a:rPr>
              <a:t>for engineering</a:t>
            </a:r>
            <a:r>
              <a:rPr lang="en-US" sz="2400" dirty="0">
                <a:solidFill>
                  <a:srgbClr val="000099"/>
                </a:solidFill>
              </a:rPr>
              <a:t>)</a:t>
            </a:r>
          </a:p>
          <a:p>
            <a:r>
              <a:rPr lang="en-US" sz="2400" dirty="0">
                <a:solidFill>
                  <a:srgbClr val="000099"/>
                </a:solidFill>
              </a:rPr>
              <a:t>7.  Engaging in argument from evidence</a:t>
            </a:r>
          </a:p>
          <a:p>
            <a:r>
              <a:rPr lang="en-US" sz="2400" dirty="0">
                <a:solidFill>
                  <a:srgbClr val="000099"/>
                </a:solidFill>
              </a:rPr>
              <a:t>8.  Obtaining, evaluating, and communicating information</a:t>
            </a:r>
          </a:p>
        </p:txBody>
      </p:sp>
      <p:sp>
        <p:nvSpPr>
          <p:cNvPr id="6" name="Oval 5"/>
          <p:cNvSpPr/>
          <p:nvPr/>
        </p:nvSpPr>
        <p:spPr>
          <a:xfrm>
            <a:off x="4419600" y="3429000"/>
            <a:ext cx="914400" cy="3810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2000" y="4876800"/>
            <a:ext cx="1600200" cy="3810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8 Practices of </a:t>
            </a:r>
          </a:p>
          <a:p>
            <a:pPr defTabSz="914145"/>
            <a:r>
              <a:rPr lang="en-US" sz="3400" dirty="0" smtClean="0">
                <a:solidFill>
                  <a:srgbClr val="FFFF00"/>
                </a:solidFill>
                <a:latin typeface="Helvetica" charset="0"/>
                <a:ea typeface="Helvetica" charset="0"/>
                <a:cs typeface="Helvetica" charset="0"/>
                <a:sym typeface="Helvetica" charset="0"/>
              </a:rPr>
              <a:t>Science and Engineering</a:t>
            </a:r>
            <a:endParaRPr lang="en-US" dirty="0" smtClean="0">
              <a:solidFill>
                <a:srgbClr val="FFFF00"/>
              </a:solidFill>
            </a:endParaRPr>
          </a:p>
        </p:txBody>
      </p:sp>
    </p:spTree>
    <p:extLst>
      <p:ext uri="{BB962C8B-B14F-4D97-AF65-F5344CB8AC3E}">
        <p14:creationId xmlns:p14="http://schemas.microsoft.com/office/powerpoint/2010/main" val="10532839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0"/>
            <a:ext cx="8305800" cy="4154983"/>
          </a:xfrm>
          <a:prstGeom prst="rect">
            <a:avLst/>
          </a:prstGeom>
          <a:noFill/>
          <a:ln>
            <a:noFill/>
          </a:ln>
        </p:spPr>
        <p:txBody>
          <a:bodyPr wrap="square" rtlCol="0">
            <a:spAutoFit/>
          </a:bodyPr>
          <a:lstStyle/>
          <a:p>
            <a:endParaRPr lang="en-US" sz="2400" dirty="0"/>
          </a:p>
          <a:p>
            <a:r>
              <a:rPr lang="en-US" sz="2400" dirty="0">
                <a:solidFill>
                  <a:srgbClr val="000099"/>
                </a:solidFill>
              </a:rPr>
              <a:t>1.  Asking questions (</a:t>
            </a:r>
            <a:r>
              <a:rPr lang="en-US" sz="2400" i="1" dirty="0">
                <a:solidFill>
                  <a:srgbClr val="000099"/>
                </a:solidFill>
              </a:rPr>
              <a:t>for science</a:t>
            </a:r>
            <a:r>
              <a:rPr lang="en-US" sz="2400" dirty="0">
                <a:solidFill>
                  <a:srgbClr val="000099"/>
                </a:solidFill>
              </a:rPr>
              <a:t>) and defining problems (</a:t>
            </a:r>
            <a:r>
              <a:rPr lang="en-US" sz="2400" i="1" dirty="0">
                <a:solidFill>
                  <a:srgbClr val="000099"/>
                </a:solidFill>
              </a:rPr>
              <a:t>for engineering</a:t>
            </a:r>
            <a:r>
              <a:rPr lang="en-US" sz="2400" dirty="0">
                <a:solidFill>
                  <a:srgbClr val="000099"/>
                </a:solidFill>
              </a:rPr>
              <a:t>)</a:t>
            </a:r>
          </a:p>
          <a:p>
            <a:r>
              <a:rPr lang="en-US" sz="2400" dirty="0">
                <a:solidFill>
                  <a:srgbClr val="000099"/>
                </a:solidFill>
              </a:rPr>
              <a:t>2.  Developing and using models</a:t>
            </a:r>
          </a:p>
          <a:p>
            <a:r>
              <a:rPr lang="en-US" sz="2400" dirty="0">
                <a:solidFill>
                  <a:srgbClr val="000099"/>
                </a:solidFill>
              </a:rPr>
              <a:t>3.  Planning and carrying out </a:t>
            </a:r>
            <a:r>
              <a:rPr lang="en-US" sz="2400" dirty="0" smtClean="0">
                <a:solidFill>
                  <a:srgbClr val="000099"/>
                </a:solidFill>
              </a:rPr>
              <a:t>investigations </a:t>
            </a:r>
            <a:r>
              <a:rPr lang="en-US" sz="2400" dirty="0" smtClean="0">
                <a:solidFill>
                  <a:srgbClr val="FF0000"/>
                </a:solidFill>
                <a:sym typeface="Wingdings"/>
              </a:rPr>
              <a:t> </a:t>
            </a:r>
            <a:r>
              <a:rPr lang="en-US" sz="2400" i="1" dirty="0" smtClean="0">
                <a:solidFill>
                  <a:srgbClr val="FF0000"/>
                </a:solidFill>
                <a:sym typeface="Wingdings"/>
              </a:rPr>
              <a:t>data</a:t>
            </a:r>
            <a:endParaRPr lang="en-US" sz="2400" i="1" dirty="0">
              <a:solidFill>
                <a:srgbClr val="FF0000"/>
              </a:solidFill>
            </a:endParaRPr>
          </a:p>
          <a:p>
            <a:r>
              <a:rPr lang="en-US" sz="2400" dirty="0">
                <a:solidFill>
                  <a:srgbClr val="000099"/>
                </a:solidFill>
              </a:rPr>
              <a:t>4.  Analyzing and interpreting data</a:t>
            </a:r>
          </a:p>
          <a:p>
            <a:r>
              <a:rPr lang="en-US" sz="2400" dirty="0">
                <a:solidFill>
                  <a:srgbClr val="000099"/>
                </a:solidFill>
              </a:rPr>
              <a:t>5.  Using mathematics and computational thinking</a:t>
            </a:r>
          </a:p>
          <a:p>
            <a:r>
              <a:rPr lang="en-US" sz="2400" dirty="0">
                <a:solidFill>
                  <a:srgbClr val="000099"/>
                </a:solidFill>
              </a:rPr>
              <a:t>6.  Constructing explanations </a:t>
            </a:r>
            <a:r>
              <a:rPr lang="en-US" sz="2400" dirty="0" smtClean="0">
                <a:solidFill>
                  <a:srgbClr val="000099"/>
                </a:solidFill>
              </a:rPr>
              <a:t>(</a:t>
            </a:r>
            <a:r>
              <a:rPr lang="en-US" sz="2400" i="1" dirty="0" smtClean="0">
                <a:solidFill>
                  <a:srgbClr val="FF0000"/>
                </a:solidFill>
              </a:rPr>
              <a:t>“from data”</a:t>
            </a:r>
            <a:r>
              <a:rPr lang="en-US" sz="2400" dirty="0" smtClean="0">
                <a:solidFill>
                  <a:srgbClr val="000099"/>
                </a:solidFill>
              </a:rPr>
              <a:t>) </a:t>
            </a:r>
            <a:r>
              <a:rPr lang="en-US" sz="2400" dirty="0">
                <a:solidFill>
                  <a:srgbClr val="000099"/>
                </a:solidFill>
              </a:rPr>
              <a:t>and designing solutions (</a:t>
            </a:r>
            <a:r>
              <a:rPr lang="en-US" sz="2400" i="1" dirty="0">
                <a:solidFill>
                  <a:srgbClr val="000099"/>
                </a:solidFill>
              </a:rPr>
              <a:t>for engineering</a:t>
            </a:r>
            <a:r>
              <a:rPr lang="en-US" sz="2400" dirty="0">
                <a:solidFill>
                  <a:srgbClr val="000099"/>
                </a:solidFill>
              </a:rPr>
              <a:t>)</a:t>
            </a:r>
          </a:p>
          <a:p>
            <a:r>
              <a:rPr lang="en-US" sz="2400" dirty="0">
                <a:solidFill>
                  <a:srgbClr val="000099"/>
                </a:solidFill>
              </a:rPr>
              <a:t>7.  Engaging in argument from evidence</a:t>
            </a:r>
          </a:p>
          <a:p>
            <a:r>
              <a:rPr lang="en-US" sz="2400" dirty="0">
                <a:solidFill>
                  <a:srgbClr val="000099"/>
                </a:solidFill>
              </a:rPr>
              <a:t>8.  Obtaining, evaluating, and communicating information</a:t>
            </a:r>
          </a:p>
        </p:txBody>
      </p:sp>
      <p:sp>
        <p:nvSpPr>
          <p:cNvPr id="6" name="Oval 5"/>
          <p:cNvSpPr/>
          <p:nvPr/>
        </p:nvSpPr>
        <p:spPr>
          <a:xfrm>
            <a:off x="4419600" y="3429000"/>
            <a:ext cx="914400" cy="3810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2000" y="4876800"/>
            <a:ext cx="1600200" cy="3810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752600" y="3733800"/>
            <a:ext cx="1905000" cy="4572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53200" y="5181600"/>
            <a:ext cx="1828800" cy="4572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57200" y="6172200"/>
            <a:ext cx="6383453" cy="461665"/>
          </a:xfrm>
          <a:prstGeom prst="rect">
            <a:avLst/>
          </a:prstGeom>
          <a:noFill/>
        </p:spPr>
        <p:txBody>
          <a:bodyPr wrap="none" rtlCol="0">
            <a:spAutoFit/>
          </a:bodyPr>
          <a:lstStyle/>
          <a:p>
            <a:r>
              <a:rPr lang="en-US" sz="2400" b="1" i="1" dirty="0" smtClean="0">
                <a:solidFill>
                  <a:srgbClr val="FF0000"/>
                </a:solidFill>
              </a:rPr>
              <a:t>Significant for Earth and Space Science!!!</a:t>
            </a:r>
            <a:endParaRPr lang="en-US" sz="2400" b="1" i="1" dirty="0">
              <a:solidFill>
                <a:srgbClr val="FF0000"/>
              </a:solidFill>
            </a:endParaRPr>
          </a:p>
        </p:txBody>
      </p:sp>
      <p:sp>
        <p:nvSpPr>
          <p:cNvPr id="10" name="Rectangle 9"/>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8 Practices of </a:t>
            </a:r>
          </a:p>
          <a:p>
            <a:pPr defTabSz="914145"/>
            <a:r>
              <a:rPr lang="en-US" sz="3400" dirty="0" smtClean="0">
                <a:solidFill>
                  <a:srgbClr val="FFFF00"/>
                </a:solidFill>
                <a:latin typeface="Helvetica" charset="0"/>
                <a:ea typeface="Helvetica" charset="0"/>
                <a:cs typeface="Helvetica" charset="0"/>
                <a:sym typeface="Helvetica" charset="0"/>
              </a:rPr>
              <a:t>Science and Engineering</a:t>
            </a:r>
            <a:endParaRPr lang="en-US" dirty="0" smtClean="0">
              <a:solidFill>
                <a:srgbClr val="FFFF00"/>
              </a:solidFill>
            </a:endParaRPr>
          </a:p>
        </p:txBody>
      </p:sp>
    </p:spTree>
    <p:extLst>
      <p:ext uri="{BB962C8B-B14F-4D97-AF65-F5344CB8AC3E}">
        <p14:creationId xmlns:p14="http://schemas.microsoft.com/office/powerpoint/2010/main" val="21689220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752600"/>
            <a:ext cx="8305800" cy="3570208"/>
          </a:xfrm>
          <a:prstGeom prst="rect">
            <a:avLst/>
          </a:prstGeom>
          <a:noFill/>
        </p:spPr>
        <p:txBody>
          <a:bodyPr wrap="square" rtlCol="0">
            <a:spAutoFit/>
          </a:bodyPr>
          <a:lstStyle/>
          <a:p>
            <a:pPr>
              <a:spcAft>
                <a:spcPts val="600"/>
              </a:spcAft>
            </a:pPr>
            <a:r>
              <a:rPr lang="en-US" sz="2800" dirty="0">
                <a:solidFill>
                  <a:srgbClr val="000099"/>
                </a:solidFill>
              </a:rPr>
              <a:t>1. Patterns </a:t>
            </a:r>
          </a:p>
          <a:p>
            <a:pPr>
              <a:spcAft>
                <a:spcPts val="600"/>
              </a:spcAft>
            </a:pPr>
            <a:r>
              <a:rPr lang="en-US" sz="2800" dirty="0">
                <a:solidFill>
                  <a:srgbClr val="000099"/>
                </a:solidFill>
              </a:rPr>
              <a:t>2. Cause and effect</a:t>
            </a:r>
          </a:p>
          <a:p>
            <a:pPr>
              <a:spcAft>
                <a:spcPts val="600"/>
              </a:spcAft>
            </a:pPr>
            <a:r>
              <a:rPr lang="en-US" sz="2800" dirty="0">
                <a:solidFill>
                  <a:srgbClr val="000099"/>
                </a:solidFill>
              </a:rPr>
              <a:t>3. Scale, proportion, and quantity</a:t>
            </a:r>
          </a:p>
          <a:p>
            <a:pPr>
              <a:spcAft>
                <a:spcPts val="600"/>
              </a:spcAft>
            </a:pPr>
            <a:r>
              <a:rPr lang="en-US" sz="2800" dirty="0">
                <a:solidFill>
                  <a:srgbClr val="000099"/>
                </a:solidFill>
              </a:rPr>
              <a:t>4. Systems and system </a:t>
            </a:r>
            <a:r>
              <a:rPr lang="en-US" sz="2800" dirty="0" smtClean="0">
                <a:solidFill>
                  <a:srgbClr val="000099"/>
                </a:solidFill>
              </a:rPr>
              <a:t>models</a:t>
            </a:r>
            <a:endParaRPr lang="en-US" sz="2800" dirty="0">
              <a:solidFill>
                <a:srgbClr val="000099"/>
              </a:solidFill>
            </a:endParaRPr>
          </a:p>
          <a:p>
            <a:pPr>
              <a:spcAft>
                <a:spcPts val="600"/>
              </a:spcAft>
            </a:pPr>
            <a:r>
              <a:rPr lang="en-US" sz="2800" dirty="0">
                <a:solidFill>
                  <a:srgbClr val="000099"/>
                </a:solidFill>
              </a:rPr>
              <a:t>5. Energy and matter</a:t>
            </a:r>
          </a:p>
          <a:p>
            <a:pPr>
              <a:spcAft>
                <a:spcPts val="600"/>
              </a:spcAft>
            </a:pPr>
            <a:r>
              <a:rPr lang="en-US" sz="2800" dirty="0">
                <a:solidFill>
                  <a:srgbClr val="000099"/>
                </a:solidFill>
              </a:rPr>
              <a:t>6. Structure and function</a:t>
            </a:r>
          </a:p>
          <a:p>
            <a:pPr>
              <a:spcAft>
                <a:spcPts val="600"/>
              </a:spcAft>
            </a:pPr>
            <a:r>
              <a:rPr lang="en-US" sz="2800" dirty="0">
                <a:solidFill>
                  <a:srgbClr val="000099"/>
                </a:solidFill>
              </a:rPr>
              <a:t>7. Stability and change</a:t>
            </a:r>
          </a:p>
        </p:txBody>
      </p:sp>
      <p:sp>
        <p:nvSpPr>
          <p:cNvPr id="5" name="Rectangle 4"/>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spTree>
    <p:extLst>
      <p:ext uri="{BB962C8B-B14F-4D97-AF65-F5344CB8AC3E}">
        <p14:creationId xmlns:p14="http://schemas.microsoft.com/office/powerpoint/2010/main" val="41529127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686800" cy="5016757"/>
          </a:xfrm>
          <a:prstGeom prst="rect">
            <a:avLst/>
          </a:prstGeom>
          <a:noFill/>
        </p:spPr>
        <p:txBody>
          <a:bodyPr wrap="square" rtlCol="0">
            <a:spAutoFit/>
          </a:bodyPr>
          <a:lstStyle/>
          <a:p>
            <a:r>
              <a:rPr lang="en-US" sz="3200" dirty="0" smtClean="0">
                <a:solidFill>
                  <a:srgbClr val="FFFF00"/>
                </a:solidFill>
              </a:rPr>
              <a:t>In what year were the first science standards used for secondary education in the US?</a:t>
            </a:r>
          </a:p>
          <a:p>
            <a:endParaRPr lang="en-US" sz="3200" dirty="0">
              <a:solidFill>
                <a:srgbClr val="FFFF00"/>
              </a:solidFill>
            </a:endParaRPr>
          </a:p>
          <a:p>
            <a:pPr marL="457200" indent="-457200">
              <a:buAutoNum type="alphaLcParenR"/>
            </a:pPr>
            <a:r>
              <a:rPr lang="en-US" sz="3200" b="1" dirty="0">
                <a:solidFill>
                  <a:srgbClr val="00FF00"/>
                </a:solidFill>
              </a:rPr>
              <a:t> </a:t>
            </a:r>
            <a:r>
              <a:rPr lang="en-US" sz="3200" b="1" dirty="0" smtClean="0">
                <a:solidFill>
                  <a:srgbClr val="00FF00"/>
                </a:solidFill>
              </a:rPr>
              <a:t>1852 </a:t>
            </a:r>
            <a:r>
              <a:rPr lang="en-US" sz="3200" b="1" dirty="0" smtClean="0">
                <a:solidFill>
                  <a:srgbClr val="00FF00"/>
                </a:solidFill>
                <a:sym typeface="Wingdings"/>
              </a:rPr>
              <a:t></a:t>
            </a:r>
            <a:endParaRPr lang="en-US" sz="3200" b="1" dirty="0" smtClean="0">
              <a:solidFill>
                <a:srgbClr val="00FF00"/>
              </a:solidFill>
            </a:endParaRPr>
          </a:p>
          <a:p>
            <a:pPr marL="457200" indent="-457200">
              <a:buAutoNum type="alphaLcParenR"/>
            </a:pPr>
            <a:r>
              <a:rPr lang="en-US" sz="3200" dirty="0" smtClean="0">
                <a:solidFill>
                  <a:srgbClr val="FFFF00"/>
                </a:solidFill>
              </a:rPr>
              <a:t>1893</a:t>
            </a:r>
          </a:p>
          <a:p>
            <a:pPr marL="457200" indent="-457200">
              <a:buAutoNum type="alphaLcParenR"/>
            </a:pPr>
            <a:r>
              <a:rPr lang="en-US" sz="3200" dirty="0" smtClean="0">
                <a:solidFill>
                  <a:srgbClr val="FFFF00"/>
                </a:solidFill>
              </a:rPr>
              <a:t>1965</a:t>
            </a:r>
          </a:p>
          <a:p>
            <a:pPr marL="457200" indent="-457200">
              <a:buAutoNum type="alphaLcParenR"/>
            </a:pPr>
            <a:r>
              <a:rPr lang="en-US" sz="3200" dirty="0" smtClean="0">
                <a:solidFill>
                  <a:srgbClr val="FFFF00"/>
                </a:solidFill>
              </a:rPr>
              <a:t>1995</a:t>
            </a:r>
          </a:p>
          <a:p>
            <a:pPr marL="457200" indent="-457200">
              <a:buAutoNum type="alphaLcParenR"/>
            </a:pPr>
            <a:r>
              <a:rPr lang="en-US" sz="3200" dirty="0" smtClean="0">
                <a:solidFill>
                  <a:srgbClr val="FFFF00"/>
                </a:solidFill>
              </a:rPr>
              <a:t>2013</a:t>
            </a:r>
          </a:p>
          <a:p>
            <a:endParaRPr lang="en-US" sz="3200" dirty="0" smtClean="0">
              <a:solidFill>
                <a:srgbClr val="FFFF00"/>
              </a:solidFill>
            </a:endParaRPr>
          </a:p>
          <a:p>
            <a:endParaRPr lang="en-US" sz="3200" dirty="0">
              <a:solidFill>
                <a:srgbClr val="FFFF00"/>
              </a:solidFill>
            </a:endParaRPr>
          </a:p>
        </p:txBody>
      </p:sp>
    </p:spTree>
    <p:extLst>
      <p:ext uri="{BB962C8B-B14F-4D97-AF65-F5344CB8AC3E}">
        <p14:creationId xmlns:p14="http://schemas.microsoft.com/office/powerpoint/2010/main" val="29649444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305800" cy="1692771"/>
          </a:xfrm>
          <a:prstGeom prst="rect">
            <a:avLst/>
          </a:prstGeom>
          <a:noFill/>
        </p:spPr>
        <p:txBody>
          <a:bodyPr wrap="square" rtlCol="0">
            <a:spAutoFit/>
          </a:bodyPr>
          <a:lstStyle/>
          <a:p>
            <a:r>
              <a:rPr lang="en-US" sz="2400" b="1" dirty="0" smtClean="0">
                <a:solidFill>
                  <a:srgbClr val="FF0000"/>
                </a:solidFill>
              </a:rPr>
              <a:t>Structure and Dimension:</a:t>
            </a:r>
            <a:endParaRPr lang="en-US" sz="2400" b="1" dirty="0">
              <a:solidFill>
                <a:srgbClr val="FF0000"/>
              </a:solidFill>
            </a:endParaRPr>
          </a:p>
          <a:p>
            <a:r>
              <a:rPr lang="en-US" sz="2000" dirty="0" smtClean="0">
                <a:solidFill>
                  <a:srgbClr val="FF0000"/>
                </a:solidFill>
              </a:rPr>
              <a:t>Both “</a:t>
            </a:r>
            <a:r>
              <a:rPr lang="en-US" sz="2000" b="1" dirty="0">
                <a:solidFill>
                  <a:srgbClr val="FF0000"/>
                </a:solidFill>
              </a:rPr>
              <a:t>Patterns</a:t>
            </a:r>
            <a:r>
              <a:rPr lang="en-US" sz="2000" dirty="0">
                <a:solidFill>
                  <a:srgbClr val="FF0000"/>
                </a:solidFill>
              </a:rPr>
              <a:t>” and “</a:t>
            </a:r>
            <a:r>
              <a:rPr lang="en-US" sz="2000" b="1" dirty="0">
                <a:solidFill>
                  <a:srgbClr val="FF0000"/>
                </a:solidFill>
              </a:rPr>
              <a:t>Scale, Proportion, and </a:t>
            </a:r>
            <a:r>
              <a:rPr lang="en-US" sz="2000" b="1" dirty="0" smtClean="0">
                <a:solidFill>
                  <a:srgbClr val="FF0000"/>
                </a:solidFill>
              </a:rPr>
              <a:t>Quantity</a:t>
            </a:r>
            <a:r>
              <a:rPr lang="en-US" sz="2000" dirty="0" smtClean="0">
                <a:solidFill>
                  <a:srgbClr val="FF0000"/>
                </a:solidFill>
              </a:rPr>
              <a:t>” are </a:t>
            </a:r>
            <a:r>
              <a:rPr lang="en-US" sz="2000" dirty="0">
                <a:solidFill>
                  <a:srgbClr val="FF0000"/>
                </a:solidFill>
              </a:rPr>
              <a:t>ways of observing, categorizing, and classifying information, whether about physical objects or phenomena. </a:t>
            </a:r>
            <a:endParaRPr lang="en-US" sz="2000" dirty="0" smtClean="0">
              <a:solidFill>
                <a:srgbClr val="FF0000"/>
              </a:solidFill>
            </a:endParaRPr>
          </a:p>
          <a:p>
            <a:endParaRPr lang="en-US" sz="2000" dirty="0">
              <a:solidFill>
                <a:srgbClr val="FF0000"/>
              </a:solidFill>
            </a:endParaRPr>
          </a:p>
        </p:txBody>
      </p:sp>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spTree>
    <p:extLst>
      <p:ext uri="{BB962C8B-B14F-4D97-AF65-F5344CB8AC3E}">
        <p14:creationId xmlns:p14="http://schemas.microsoft.com/office/powerpoint/2010/main" val="40760058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305800" cy="1692771"/>
          </a:xfrm>
          <a:prstGeom prst="rect">
            <a:avLst/>
          </a:prstGeom>
          <a:noFill/>
        </p:spPr>
        <p:txBody>
          <a:bodyPr wrap="square" rtlCol="0">
            <a:spAutoFit/>
          </a:bodyPr>
          <a:lstStyle/>
          <a:p>
            <a:r>
              <a:rPr lang="en-US" sz="2400" b="1" dirty="0" smtClean="0">
                <a:solidFill>
                  <a:srgbClr val="FF0000"/>
                </a:solidFill>
              </a:rPr>
              <a:t>Structure and Dimension:</a:t>
            </a:r>
            <a:endParaRPr lang="en-US" sz="2400" b="1" dirty="0">
              <a:solidFill>
                <a:srgbClr val="FF0000"/>
              </a:solidFill>
            </a:endParaRPr>
          </a:p>
          <a:p>
            <a:r>
              <a:rPr lang="en-US" sz="2000" dirty="0" smtClean="0">
                <a:solidFill>
                  <a:srgbClr val="FF0000"/>
                </a:solidFill>
              </a:rPr>
              <a:t>Both “</a:t>
            </a:r>
            <a:r>
              <a:rPr lang="en-US" sz="2000" b="1" dirty="0">
                <a:solidFill>
                  <a:srgbClr val="FF0000"/>
                </a:solidFill>
              </a:rPr>
              <a:t>Patterns</a:t>
            </a:r>
            <a:r>
              <a:rPr lang="en-US" sz="2000" dirty="0">
                <a:solidFill>
                  <a:srgbClr val="FF0000"/>
                </a:solidFill>
              </a:rPr>
              <a:t>” and “</a:t>
            </a:r>
            <a:r>
              <a:rPr lang="en-US" sz="2000" b="1" dirty="0">
                <a:solidFill>
                  <a:srgbClr val="FF0000"/>
                </a:solidFill>
              </a:rPr>
              <a:t>Scale, Proportion, and </a:t>
            </a:r>
            <a:r>
              <a:rPr lang="en-US" sz="2000" b="1" dirty="0" smtClean="0">
                <a:solidFill>
                  <a:srgbClr val="FF0000"/>
                </a:solidFill>
              </a:rPr>
              <a:t>Quantity</a:t>
            </a:r>
            <a:r>
              <a:rPr lang="en-US" sz="2000" dirty="0" smtClean="0">
                <a:solidFill>
                  <a:srgbClr val="FF0000"/>
                </a:solidFill>
              </a:rPr>
              <a:t>” are </a:t>
            </a:r>
            <a:r>
              <a:rPr lang="en-US" sz="2000" dirty="0">
                <a:solidFill>
                  <a:srgbClr val="FF0000"/>
                </a:solidFill>
              </a:rPr>
              <a:t>ways of observing, categorizing, and classifying information, whether about physical objects or phenomena. </a:t>
            </a:r>
            <a:endParaRPr lang="en-US" sz="2000" dirty="0" smtClean="0">
              <a:solidFill>
                <a:srgbClr val="FF0000"/>
              </a:solidFill>
            </a:endParaRPr>
          </a:p>
          <a:p>
            <a:endParaRPr lang="en-US" sz="2000" dirty="0">
              <a:solidFill>
                <a:srgbClr val="FF0000"/>
              </a:solidFill>
            </a:endParaRPr>
          </a:p>
        </p:txBody>
      </p:sp>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pic>
        <p:nvPicPr>
          <p:cNvPr id="3" name="Picture 2" descr="mmadrid11_ato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2800"/>
            <a:ext cx="3505200" cy="3505200"/>
          </a:xfrm>
          <a:prstGeom prst="rect">
            <a:avLst/>
          </a:prstGeom>
        </p:spPr>
      </p:pic>
    </p:spTree>
    <p:extLst>
      <p:ext uri="{BB962C8B-B14F-4D97-AF65-F5344CB8AC3E}">
        <p14:creationId xmlns:p14="http://schemas.microsoft.com/office/powerpoint/2010/main" val="295709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305800" cy="1692771"/>
          </a:xfrm>
          <a:prstGeom prst="rect">
            <a:avLst/>
          </a:prstGeom>
          <a:noFill/>
        </p:spPr>
        <p:txBody>
          <a:bodyPr wrap="square" rtlCol="0">
            <a:spAutoFit/>
          </a:bodyPr>
          <a:lstStyle/>
          <a:p>
            <a:r>
              <a:rPr lang="en-US" sz="2400" b="1" dirty="0" smtClean="0">
                <a:solidFill>
                  <a:srgbClr val="FF0000"/>
                </a:solidFill>
              </a:rPr>
              <a:t>Structure and Dimension:</a:t>
            </a:r>
            <a:endParaRPr lang="en-US" sz="2400" b="1" dirty="0">
              <a:solidFill>
                <a:srgbClr val="FF0000"/>
              </a:solidFill>
            </a:endParaRPr>
          </a:p>
          <a:p>
            <a:r>
              <a:rPr lang="en-US" sz="2000" dirty="0" smtClean="0">
                <a:solidFill>
                  <a:srgbClr val="FF0000"/>
                </a:solidFill>
              </a:rPr>
              <a:t>Both “</a:t>
            </a:r>
            <a:r>
              <a:rPr lang="en-US" sz="2000" b="1" dirty="0">
                <a:solidFill>
                  <a:srgbClr val="FF0000"/>
                </a:solidFill>
              </a:rPr>
              <a:t>Patterns</a:t>
            </a:r>
            <a:r>
              <a:rPr lang="en-US" sz="2000" dirty="0">
                <a:solidFill>
                  <a:srgbClr val="FF0000"/>
                </a:solidFill>
              </a:rPr>
              <a:t>” and “</a:t>
            </a:r>
            <a:r>
              <a:rPr lang="en-US" sz="2000" b="1" dirty="0">
                <a:solidFill>
                  <a:srgbClr val="FF0000"/>
                </a:solidFill>
              </a:rPr>
              <a:t>Scale, Proportion, and </a:t>
            </a:r>
            <a:r>
              <a:rPr lang="en-US" sz="2000" b="1" dirty="0" smtClean="0">
                <a:solidFill>
                  <a:srgbClr val="FF0000"/>
                </a:solidFill>
              </a:rPr>
              <a:t>Quantity</a:t>
            </a:r>
            <a:r>
              <a:rPr lang="en-US" sz="2000" dirty="0" smtClean="0">
                <a:solidFill>
                  <a:srgbClr val="FF0000"/>
                </a:solidFill>
              </a:rPr>
              <a:t>” are </a:t>
            </a:r>
            <a:r>
              <a:rPr lang="en-US" sz="2000" dirty="0">
                <a:solidFill>
                  <a:srgbClr val="FF0000"/>
                </a:solidFill>
              </a:rPr>
              <a:t>ways of observing, categorizing, and classifying information, whether about physical objects or phenomena. </a:t>
            </a:r>
            <a:endParaRPr lang="en-US" sz="2000" dirty="0" smtClean="0">
              <a:solidFill>
                <a:srgbClr val="FF0000"/>
              </a:solidFill>
            </a:endParaRPr>
          </a:p>
          <a:p>
            <a:endParaRPr lang="en-US" sz="2000" dirty="0">
              <a:solidFill>
                <a:srgbClr val="FF0000"/>
              </a:solidFill>
            </a:endParaRPr>
          </a:p>
        </p:txBody>
      </p:sp>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pic>
        <p:nvPicPr>
          <p:cNvPr id="3" name="Picture 2" descr="mmadrid11_ato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2800"/>
            <a:ext cx="3505200" cy="3505200"/>
          </a:xfrm>
          <a:prstGeom prst="rect">
            <a:avLst/>
          </a:prstGeom>
        </p:spPr>
      </p:pic>
      <p:pic>
        <p:nvPicPr>
          <p:cNvPr id="10" name="Picture 9" descr="285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363945"/>
            <a:ext cx="4038600" cy="2969799"/>
          </a:xfrm>
          <a:prstGeom prst="rect">
            <a:avLst/>
          </a:prstGeom>
        </p:spPr>
      </p:pic>
    </p:spTree>
    <p:extLst>
      <p:ext uri="{BB962C8B-B14F-4D97-AF65-F5344CB8AC3E}">
        <p14:creationId xmlns:p14="http://schemas.microsoft.com/office/powerpoint/2010/main" val="13392545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305800" cy="1692771"/>
          </a:xfrm>
          <a:prstGeom prst="rect">
            <a:avLst/>
          </a:prstGeom>
          <a:noFill/>
        </p:spPr>
        <p:txBody>
          <a:bodyPr wrap="square" rtlCol="0">
            <a:spAutoFit/>
          </a:bodyPr>
          <a:lstStyle/>
          <a:p>
            <a:r>
              <a:rPr lang="en-US" sz="2400" b="1" dirty="0" smtClean="0">
                <a:solidFill>
                  <a:srgbClr val="FF0000"/>
                </a:solidFill>
              </a:rPr>
              <a:t>Structure and Dimension:</a:t>
            </a:r>
            <a:endParaRPr lang="en-US" sz="2400" b="1" dirty="0">
              <a:solidFill>
                <a:srgbClr val="FF0000"/>
              </a:solidFill>
            </a:endParaRPr>
          </a:p>
          <a:p>
            <a:r>
              <a:rPr lang="en-US" sz="2000" dirty="0" smtClean="0">
                <a:solidFill>
                  <a:srgbClr val="FF0000"/>
                </a:solidFill>
              </a:rPr>
              <a:t>Both “</a:t>
            </a:r>
            <a:r>
              <a:rPr lang="en-US" sz="2000" b="1" dirty="0">
                <a:solidFill>
                  <a:srgbClr val="FF0000"/>
                </a:solidFill>
              </a:rPr>
              <a:t>Patterns</a:t>
            </a:r>
            <a:r>
              <a:rPr lang="en-US" sz="2000" dirty="0">
                <a:solidFill>
                  <a:srgbClr val="FF0000"/>
                </a:solidFill>
              </a:rPr>
              <a:t>” and “</a:t>
            </a:r>
            <a:r>
              <a:rPr lang="en-US" sz="2000" b="1" dirty="0">
                <a:solidFill>
                  <a:srgbClr val="FF0000"/>
                </a:solidFill>
              </a:rPr>
              <a:t>Scale, Proportion, and </a:t>
            </a:r>
            <a:r>
              <a:rPr lang="en-US" sz="2000" b="1" dirty="0" smtClean="0">
                <a:solidFill>
                  <a:srgbClr val="FF0000"/>
                </a:solidFill>
              </a:rPr>
              <a:t>Quantity</a:t>
            </a:r>
            <a:r>
              <a:rPr lang="en-US" sz="2000" dirty="0" smtClean="0">
                <a:solidFill>
                  <a:srgbClr val="FF0000"/>
                </a:solidFill>
              </a:rPr>
              <a:t>” are </a:t>
            </a:r>
            <a:r>
              <a:rPr lang="en-US" sz="2000" dirty="0">
                <a:solidFill>
                  <a:srgbClr val="FF0000"/>
                </a:solidFill>
              </a:rPr>
              <a:t>ways of observing, categorizing, and classifying information, whether about physical objects or phenomena. </a:t>
            </a:r>
            <a:endParaRPr lang="en-US" sz="2000" dirty="0" smtClean="0">
              <a:solidFill>
                <a:srgbClr val="FF0000"/>
              </a:solidFill>
            </a:endParaRPr>
          </a:p>
          <a:p>
            <a:endParaRPr lang="en-US" sz="2000" dirty="0">
              <a:solidFill>
                <a:srgbClr val="FF0000"/>
              </a:solidFill>
            </a:endParaRPr>
          </a:p>
        </p:txBody>
      </p:sp>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pic>
        <p:nvPicPr>
          <p:cNvPr id="3" name="Picture 2" descr="mmadrid11_ato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2800"/>
            <a:ext cx="3505200" cy="3505200"/>
          </a:xfrm>
          <a:prstGeom prst="rect">
            <a:avLst/>
          </a:prstGeom>
        </p:spPr>
      </p:pic>
      <p:pic>
        <p:nvPicPr>
          <p:cNvPr id="10" name="Picture 9" descr="285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363945"/>
            <a:ext cx="4038600" cy="2969799"/>
          </a:xfrm>
          <a:prstGeom prst="rect">
            <a:avLst/>
          </a:prstGeom>
        </p:spPr>
      </p:pic>
      <p:pic>
        <p:nvPicPr>
          <p:cNvPr id="11" name="Picture 10" descr="Spiral-Galaxies-Larger-Than-Previously-Though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819400"/>
            <a:ext cx="4077616" cy="3942148"/>
          </a:xfrm>
          <a:prstGeom prst="rect">
            <a:avLst/>
          </a:prstGeom>
        </p:spPr>
      </p:pic>
    </p:spTree>
    <p:extLst>
      <p:ext uri="{BB962C8B-B14F-4D97-AF65-F5344CB8AC3E}">
        <p14:creationId xmlns:p14="http://schemas.microsoft.com/office/powerpoint/2010/main" val="13392545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305800" cy="3046988"/>
          </a:xfrm>
          <a:prstGeom prst="rect">
            <a:avLst/>
          </a:prstGeom>
          <a:noFill/>
        </p:spPr>
        <p:txBody>
          <a:bodyPr wrap="square" rtlCol="0">
            <a:spAutoFit/>
          </a:bodyPr>
          <a:lstStyle/>
          <a:p>
            <a:r>
              <a:rPr lang="en-US" sz="2400" b="1" dirty="0" smtClean="0"/>
              <a:t>Structure and Dimension:</a:t>
            </a:r>
            <a:endParaRPr lang="en-US" sz="2400" b="1" dirty="0"/>
          </a:p>
          <a:p>
            <a:r>
              <a:rPr lang="en-US" sz="2000" dirty="0" smtClean="0"/>
              <a:t>Both “</a:t>
            </a:r>
            <a:r>
              <a:rPr lang="en-US" sz="2000" b="1" dirty="0"/>
              <a:t>Patterns</a:t>
            </a:r>
            <a:r>
              <a:rPr lang="en-US" sz="2000" dirty="0"/>
              <a:t>” and “</a:t>
            </a:r>
            <a:r>
              <a:rPr lang="en-US" sz="2000" b="1" dirty="0"/>
              <a:t>Scale, Proportion, and </a:t>
            </a:r>
            <a:r>
              <a:rPr lang="en-US" sz="2000" b="1" dirty="0" smtClean="0"/>
              <a:t>Quantity</a:t>
            </a:r>
            <a:r>
              <a:rPr lang="en-US" sz="2000" dirty="0" smtClean="0"/>
              <a:t>” are </a:t>
            </a:r>
            <a:r>
              <a:rPr lang="en-US" sz="2000" dirty="0"/>
              <a:t>ways of observing, categorizing, and classifying information, whether about physical objects or phenomena. </a:t>
            </a:r>
            <a:endParaRPr lang="en-US" sz="2000" dirty="0" smtClean="0"/>
          </a:p>
          <a:p>
            <a:endParaRPr lang="en-US" sz="2000" dirty="0"/>
          </a:p>
          <a:p>
            <a:r>
              <a:rPr lang="en-US" sz="2400" b="1" dirty="0" smtClean="0">
                <a:solidFill>
                  <a:srgbClr val="FF0000"/>
                </a:solidFill>
              </a:rPr>
              <a:t>Causality of Components:</a:t>
            </a:r>
          </a:p>
          <a:p>
            <a:r>
              <a:rPr lang="en-US" sz="2000" dirty="0" smtClean="0">
                <a:solidFill>
                  <a:srgbClr val="FF0000"/>
                </a:solidFill>
              </a:rPr>
              <a:t>“</a:t>
            </a:r>
            <a:r>
              <a:rPr lang="en-US" sz="2000" b="1" dirty="0" smtClean="0">
                <a:solidFill>
                  <a:srgbClr val="FF0000"/>
                </a:solidFill>
              </a:rPr>
              <a:t>Structure and Function</a:t>
            </a:r>
            <a:r>
              <a:rPr lang="en-US" sz="2000" dirty="0" smtClean="0">
                <a:solidFill>
                  <a:srgbClr val="FF0000"/>
                </a:solidFill>
              </a:rPr>
              <a:t>” and “</a:t>
            </a:r>
            <a:r>
              <a:rPr lang="en-US" sz="2000" b="1" dirty="0" smtClean="0">
                <a:solidFill>
                  <a:srgbClr val="FF0000"/>
                </a:solidFill>
              </a:rPr>
              <a:t>Cause and Effect</a:t>
            </a:r>
            <a:r>
              <a:rPr lang="en-US" sz="2000" dirty="0" smtClean="0">
                <a:solidFill>
                  <a:srgbClr val="FF0000"/>
                </a:solidFill>
              </a:rPr>
              <a:t>” take a reductionist view, focusing on processes of individual system components. </a:t>
            </a:r>
          </a:p>
          <a:p>
            <a:endParaRPr lang="en-US" sz="2400" dirty="0">
              <a:solidFill>
                <a:srgbClr val="FF0000"/>
              </a:solidFill>
            </a:endParaRPr>
          </a:p>
        </p:txBody>
      </p:sp>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spTree>
    <p:extLst>
      <p:ext uri="{BB962C8B-B14F-4D97-AF65-F5344CB8AC3E}">
        <p14:creationId xmlns:p14="http://schemas.microsoft.com/office/powerpoint/2010/main" val="4982602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85800" y="152400"/>
            <a:ext cx="2895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rgbClr val="FFFF00"/>
                </a:solidFill>
              </a:rPr>
              <a:t>Understanding how a radio works:</a:t>
            </a:r>
          </a:p>
        </p:txBody>
      </p:sp>
      <p:pic>
        <p:nvPicPr>
          <p:cNvPr id="2" name="Picture 1" descr="rad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30245"/>
            <a:ext cx="4822694" cy="6418693"/>
          </a:xfrm>
          <a:prstGeom prst="rect">
            <a:avLst/>
          </a:prstGeom>
        </p:spPr>
      </p:pic>
    </p:spTree>
    <p:extLst>
      <p:ext uri="{BB962C8B-B14F-4D97-AF65-F5344CB8AC3E}">
        <p14:creationId xmlns:p14="http://schemas.microsoft.com/office/powerpoint/2010/main" val="12861340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85800" y="152400"/>
            <a:ext cx="28956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rgbClr val="FFFF00"/>
                </a:solidFill>
              </a:rPr>
              <a:t>Understanding how a radio works:</a:t>
            </a:r>
          </a:p>
          <a:p>
            <a:pPr eaLnBrk="1" hangingPunct="1">
              <a:spcBef>
                <a:spcPct val="50000"/>
              </a:spcBef>
            </a:pPr>
            <a:endParaRPr lang="en-US" b="1" dirty="0">
              <a:solidFill>
                <a:srgbClr val="FFFF00"/>
              </a:solidFill>
            </a:endParaRPr>
          </a:p>
          <a:p>
            <a:pPr eaLnBrk="1" hangingPunct="1">
              <a:spcBef>
                <a:spcPct val="50000"/>
              </a:spcBef>
            </a:pPr>
            <a:endParaRPr lang="en-US" b="1" dirty="0" smtClean="0">
              <a:solidFill>
                <a:srgbClr val="FFFF00"/>
              </a:solidFill>
            </a:endParaRPr>
          </a:p>
          <a:p>
            <a:pPr eaLnBrk="1" hangingPunct="1">
              <a:spcBef>
                <a:spcPct val="50000"/>
              </a:spcBef>
            </a:pPr>
            <a:r>
              <a:rPr lang="en-US" b="1" i="1" dirty="0" smtClean="0">
                <a:solidFill>
                  <a:srgbClr val="00FF00"/>
                </a:solidFill>
              </a:rPr>
              <a:t>But will you hear any music?</a:t>
            </a:r>
          </a:p>
        </p:txBody>
      </p:sp>
      <p:pic>
        <p:nvPicPr>
          <p:cNvPr id="2" name="Picture 1" descr="rad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30245"/>
            <a:ext cx="4822694" cy="6418693"/>
          </a:xfrm>
          <a:prstGeom prst="rect">
            <a:avLst/>
          </a:prstGeom>
        </p:spPr>
      </p:pic>
    </p:spTree>
    <p:extLst>
      <p:ext uri="{BB962C8B-B14F-4D97-AF65-F5344CB8AC3E}">
        <p14:creationId xmlns:p14="http://schemas.microsoft.com/office/powerpoint/2010/main" val="5585663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28800"/>
            <a:ext cx="8305800" cy="4647426"/>
          </a:xfrm>
          <a:prstGeom prst="rect">
            <a:avLst/>
          </a:prstGeom>
          <a:noFill/>
        </p:spPr>
        <p:txBody>
          <a:bodyPr wrap="square" rtlCol="0">
            <a:spAutoFit/>
          </a:bodyPr>
          <a:lstStyle/>
          <a:p>
            <a:r>
              <a:rPr lang="en-US" sz="2400" b="1" dirty="0" smtClean="0"/>
              <a:t>Structure and Dimension:</a:t>
            </a:r>
            <a:endParaRPr lang="en-US" sz="2400" b="1" dirty="0"/>
          </a:p>
          <a:p>
            <a:r>
              <a:rPr lang="en-US" sz="2000" dirty="0" smtClean="0"/>
              <a:t>Both “</a:t>
            </a:r>
            <a:r>
              <a:rPr lang="en-US" sz="2000" b="1" dirty="0"/>
              <a:t>Patterns</a:t>
            </a:r>
            <a:r>
              <a:rPr lang="en-US" sz="2000" dirty="0"/>
              <a:t>” and “</a:t>
            </a:r>
            <a:r>
              <a:rPr lang="en-US" sz="2000" b="1" dirty="0"/>
              <a:t>Scale, Proportion, and </a:t>
            </a:r>
            <a:r>
              <a:rPr lang="en-US" sz="2000" b="1" dirty="0" smtClean="0"/>
              <a:t>Quantity</a:t>
            </a:r>
            <a:r>
              <a:rPr lang="en-US" sz="2000" dirty="0" smtClean="0"/>
              <a:t>” are </a:t>
            </a:r>
            <a:r>
              <a:rPr lang="en-US" sz="2000" dirty="0"/>
              <a:t>ways of observing, categorizing, and classifying information, whether about physical objects or phenomena. </a:t>
            </a:r>
            <a:endParaRPr lang="en-US" sz="2000" dirty="0" smtClean="0"/>
          </a:p>
          <a:p>
            <a:endParaRPr lang="en-US" sz="2000" dirty="0"/>
          </a:p>
          <a:p>
            <a:r>
              <a:rPr lang="en-US" sz="2400" b="1" dirty="0"/>
              <a:t>Causality of Components:</a:t>
            </a:r>
          </a:p>
          <a:p>
            <a:r>
              <a:rPr lang="en-US" sz="2000" dirty="0"/>
              <a:t>“</a:t>
            </a:r>
            <a:r>
              <a:rPr lang="en-US" sz="2000" b="1" dirty="0"/>
              <a:t>Structure and Function</a:t>
            </a:r>
            <a:r>
              <a:rPr lang="en-US" sz="2000" dirty="0"/>
              <a:t>” and “</a:t>
            </a:r>
            <a:r>
              <a:rPr lang="en-US" sz="2000" b="1" dirty="0"/>
              <a:t>Cause and Effect</a:t>
            </a:r>
            <a:r>
              <a:rPr lang="en-US" sz="2000" dirty="0"/>
              <a:t>” take a reductionist view, focusing on processes of individual system components. </a:t>
            </a:r>
            <a:endParaRPr lang="en-US" sz="2000" dirty="0" smtClean="0"/>
          </a:p>
          <a:p>
            <a:endParaRPr lang="en-US" sz="2400" dirty="0"/>
          </a:p>
          <a:p>
            <a:r>
              <a:rPr lang="en-US" sz="2400" b="1" dirty="0">
                <a:solidFill>
                  <a:srgbClr val="FF0000"/>
                </a:solidFill>
              </a:rPr>
              <a:t>Systems:</a:t>
            </a:r>
          </a:p>
          <a:p>
            <a:r>
              <a:rPr lang="en-US" sz="2000" dirty="0">
                <a:solidFill>
                  <a:srgbClr val="FF0000"/>
                </a:solidFill>
              </a:rPr>
              <a:t>A holistic approach </a:t>
            </a:r>
            <a:r>
              <a:rPr lang="en-US" sz="2000" dirty="0" smtClean="0">
                <a:solidFill>
                  <a:srgbClr val="FF0000"/>
                </a:solidFill>
              </a:rPr>
              <a:t>to science </a:t>
            </a:r>
            <a:r>
              <a:rPr lang="en-US" sz="2000" dirty="0">
                <a:solidFill>
                  <a:srgbClr val="FF0000"/>
                </a:solidFill>
              </a:rPr>
              <a:t>is exemplified by the crosscutting concepts of “</a:t>
            </a:r>
            <a:r>
              <a:rPr lang="en-US" sz="2000" b="1" dirty="0">
                <a:solidFill>
                  <a:srgbClr val="FF0000"/>
                </a:solidFill>
              </a:rPr>
              <a:t>Systems and System Models</a:t>
            </a:r>
            <a:r>
              <a:rPr lang="en-US" sz="2000" dirty="0">
                <a:solidFill>
                  <a:srgbClr val="FF0000"/>
                </a:solidFill>
              </a:rPr>
              <a:t>,” “</a:t>
            </a:r>
            <a:r>
              <a:rPr lang="en-US" sz="2000" b="1" dirty="0">
                <a:solidFill>
                  <a:srgbClr val="FF0000"/>
                </a:solidFill>
              </a:rPr>
              <a:t>Energy and Matter</a:t>
            </a:r>
            <a:r>
              <a:rPr lang="en-US" sz="2000" dirty="0">
                <a:solidFill>
                  <a:srgbClr val="FF0000"/>
                </a:solidFill>
              </a:rPr>
              <a:t>,” and “</a:t>
            </a:r>
            <a:r>
              <a:rPr lang="en-US" sz="2000" b="1" dirty="0">
                <a:solidFill>
                  <a:srgbClr val="FF0000"/>
                </a:solidFill>
              </a:rPr>
              <a:t>Stability and Change</a:t>
            </a:r>
            <a:r>
              <a:rPr lang="en-US" sz="2000" dirty="0">
                <a:solidFill>
                  <a:srgbClr val="FF0000"/>
                </a:solidFill>
              </a:rPr>
              <a:t>.” These all deal with understanding nature by examining how components of a system function together</a:t>
            </a:r>
            <a:r>
              <a:rPr lang="en-US" sz="2000" dirty="0" smtClean="0">
                <a:solidFill>
                  <a:srgbClr val="FF0000"/>
                </a:solidFill>
              </a:rPr>
              <a:t>.</a:t>
            </a:r>
            <a:endParaRPr lang="en-US" sz="2000" dirty="0">
              <a:solidFill>
                <a:srgbClr val="FF0000"/>
              </a:solidFill>
            </a:endParaRPr>
          </a:p>
        </p:txBody>
      </p:sp>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spTree>
    <p:extLst>
      <p:ext uri="{BB962C8B-B14F-4D97-AF65-F5344CB8AC3E}">
        <p14:creationId xmlns:p14="http://schemas.microsoft.com/office/powerpoint/2010/main" val="4982602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pic>
        <p:nvPicPr>
          <p:cNvPr id="3" name="Picture 2" descr="parallel-circui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7" y="2562505"/>
            <a:ext cx="4163100" cy="4295495"/>
          </a:xfrm>
          <a:prstGeom prst="rect">
            <a:avLst/>
          </a:prstGeom>
        </p:spPr>
      </p:pic>
      <p:sp>
        <p:nvSpPr>
          <p:cNvPr id="10" name="TextBox 9"/>
          <p:cNvSpPr txBox="1"/>
          <p:nvPr/>
        </p:nvSpPr>
        <p:spPr>
          <a:xfrm>
            <a:off x="228600" y="1676400"/>
            <a:ext cx="8305800" cy="461665"/>
          </a:xfrm>
          <a:prstGeom prst="rect">
            <a:avLst/>
          </a:prstGeom>
          <a:noFill/>
        </p:spPr>
        <p:txBody>
          <a:bodyPr wrap="square" rtlCol="0">
            <a:spAutoFit/>
          </a:bodyPr>
          <a:lstStyle/>
          <a:p>
            <a:r>
              <a:rPr lang="en-US" sz="2400" b="1" dirty="0" smtClean="0">
                <a:solidFill>
                  <a:srgbClr val="FF0000"/>
                </a:solidFill>
              </a:rPr>
              <a:t>Systems:</a:t>
            </a:r>
            <a:endParaRPr lang="en-US" sz="2400" b="1" dirty="0">
              <a:solidFill>
                <a:srgbClr val="FF0000"/>
              </a:solidFill>
            </a:endParaRPr>
          </a:p>
        </p:txBody>
      </p:sp>
    </p:spTree>
    <p:extLst>
      <p:ext uri="{BB962C8B-B14F-4D97-AF65-F5344CB8AC3E}">
        <p14:creationId xmlns:p14="http://schemas.microsoft.com/office/powerpoint/2010/main" val="16703884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pic>
        <p:nvPicPr>
          <p:cNvPr id="3" name="Picture 2" descr="parallel-circui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7" y="2562505"/>
            <a:ext cx="4163100" cy="4295495"/>
          </a:xfrm>
          <a:prstGeom prst="rect">
            <a:avLst/>
          </a:prstGeom>
        </p:spPr>
      </p:pic>
      <p:pic>
        <p:nvPicPr>
          <p:cNvPr id="9" name="Picture 8" descr="double-circulatory-system-cardiovascular-transports-food-hormones-metabolic-wastes-gases-oxygen-carbon-dioxide-to-351019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828800"/>
            <a:ext cx="3840128" cy="4648200"/>
          </a:xfrm>
          <a:prstGeom prst="rect">
            <a:avLst/>
          </a:prstGeom>
          <a:ln w="28575" cmpd="sng">
            <a:solidFill>
              <a:srgbClr val="008000"/>
            </a:solidFill>
          </a:ln>
        </p:spPr>
      </p:pic>
      <p:sp>
        <p:nvSpPr>
          <p:cNvPr id="10" name="TextBox 9"/>
          <p:cNvSpPr txBox="1"/>
          <p:nvPr/>
        </p:nvSpPr>
        <p:spPr>
          <a:xfrm>
            <a:off x="228600" y="1676400"/>
            <a:ext cx="8305800" cy="461665"/>
          </a:xfrm>
          <a:prstGeom prst="rect">
            <a:avLst/>
          </a:prstGeom>
          <a:noFill/>
        </p:spPr>
        <p:txBody>
          <a:bodyPr wrap="square" rtlCol="0">
            <a:spAutoFit/>
          </a:bodyPr>
          <a:lstStyle/>
          <a:p>
            <a:r>
              <a:rPr lang="en-US" sz="2400" b="1" dirty="0" smtClean="0">
                <a:solidFill>
                  <a:srgbClr val="FF0000"/>
                </a:solidFill>
              </a:rPr>
              <a:t>Systems:</a:t>
            </a:r>
            <a:endParaRPr lang="en-US" sz="2400" b="1" dirty="0">
              <a:solidFill>
                <a:srgbClr val="FF0000"/>
              </a:solidFill>
            </a:endParaRPr>
          </a:p>
        </p:txBody>
      </p:sp>
    </p:spTree>
    <p:extLst>
      <p:ext uri="{BB962C8B-B14F-4D97-AF65-F5344CB8AC3E}">
        <p14:creationId xmlns:p14="http://schemas.microsoft.com/office/powerpoint/2010/main" val="2051419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686800" cy="5509200"/>
          </a:xfrm>
          <a:prstGeom prst="rect">
            <a:avLst/>
          </a:prstGeom>
          <a:noFill/>
        </p:spPr>
        <p:txBody>
          <a:bodyPr wrap="square" rtlCol="0">
            <a:spAutoFit/>
          </a:bodyPr>
          <a:lstStyle/>
          <a:p>
            <a:r>
              <a:rPr lang="en-US" sz="3200" dirty="0" smtClean="0">
                <a:solidFill>
                  <a:srgbClr val="FFFF00"/>
                </a:solidFill>
              </a:rPr>
              <a:t>Following what year did high school science primarily consist of </a:t>
            </a:r>
            <a:r>
              <a:rPr lang="en-US" sz="3200" dirty="0" smtClean="0">
                <a:solidFill>
                  <a:srgbClr val="00FF00"/>
                </a:solidFill>
              </a:rPr>
              <a:t>biology, chemistry, and physics</a:t>
            </a:r>
            <a:r>
              <a:rPr lang="en-US" sz="3200" dirty="0" smtClean="0">
                <a:solidFill>
                  <a:srgbClr val="FFFF00"/>
                </a:solidFill>
              </a:rPr>
              <a:t>, omitting </a:t>
            </a:r>
            <a:r>
              <a:rPr lang="en-US" sz="3200" dirty="0" smtClean="0">
                <a:solidFill>
                  <a:srgbClr val="00FF00"/>
                </a:solidFill>
              </a:rPr>
              <a:t>geology and astronomy</a:t>
            </a:r>
            <a:r>
              <a:rPr lang="en-US" sz="3200" dirty="0" smtClean="0">
                <a:solidFill>
                  <a:srgbClr val="FFFF00"/>
                </a:solidFill>
              </a:rPr>
              <a:t>?</a:t>
            </a:r>
          </a:p>
          <a:p>
            <a:endParaRPr lang="en-US" sz="3200" dirty="0">
              <a:solidFill>
                <a:srgbClr val="FFFF00"/>
              </a:solidFill>
            </a:endParaRPr>
          </a:p>
          <a:p>
            <a:pPr marL="457200" indent="-457200">
              <a:buAutoNum type="alphaLcParenR"/>
            </a:pPr>
            <a:r>
              <a:rPr lang="en-US" sz="3200" dirty="0" smtClean="0">
                <a:solidFill>
                  <a:srgbClr val="FFFF00"/>
                </a:solidFill>
              </a:rPr>
              <a:t>1852</a:t>
            </a:r>
          </a:p>
          <a:p>
            <a:pPr marL="457200" indent="-457200">
              <a:buAutoNum type="alphaLcParenR"/>
            </a:pPr>
            <a:r>
              <a:rPr lang="en-US" sz="3200" dirty="0" smtClean="0">
                <a:solidFill>
                  <a:srgbClr val="FFFF00"/>
                </a:solidFill>
              </a:rPr>
              <a:t>1893</a:t>
            </a:r>
          </a:p>
          <a:p>
            <a:pPr marL="457200" indent="-457200">
              <a:buAutoNum type="alphaLcParenR"/>
            </a:pPr>
            <a:r>
              <a:rPr lang="en-US" sz="3200" dirty="0" smtClean="0">
                <a:solidFill>
                  <a:srgbClr val="FFFF00"/>
                </a:solidFill>
              </a:rPr>
              <a:t>1965</a:t>
            </a:r>
          </a:p>
          <a:p>
            <a:pPr marL="457200" indent="-457200">
              <a:buAutoNum type="alphaLcParenR"/>
            </a:pPr>
            <a:r>
              <a:rPr lang="en-US" sz="3200" dirty="0" smtClean="0">
                <a:solidFill>
                  <a:srgbClr val="FFFF00"/>
                </a:solidFill>
              </a:rPr>
              <a:t>1995</a:t>
            </a:r>
          </a:p>
          <a:p>
            <a:pPr marL="457200" indent="-457200">
              <a:buAutoNum type="alphaLcParenR"/>
            </a:pPr>
            <a:r>
              <a:rPr lang="en-US" sz="3200" dirty="0" smtClean="0">
                <a:solidFill>
                  <a:srgbClr val="FFFF00"/>
                </a:solidFill>
              </a:rPr>
              <a:t>2013</a:t>
            </a:r>
          </a:p>
          <a:p>
            <a:pPr marL="457200" indent="-457200">
              <a:buAutoNum type="alphaLcParenR"/>
            </a:pPr>
            <a:endParaRPr lang="en-US" sz="3200" dirty="0">
              <a:solidFill>
                <a:srgbClr val="FFFF00"/>
              </a:solidFill>
            </a:endParaRPr>
          </a:p>
          <a:p>
            <a:endParaRPr lang="en-US" sz="3200" dirty="0" smtClean="0">
              <a:solidFill>
                <a:srgbClr val="FFFF00"/>
              </a:solidFill>
            </a:endParaRPr>
          </a:p>
        </p:txBody>
      </p:sp>
    </p:spTree>
    <p:extLst>
      <p:ext uri="{BB962C8B-B14F-4D97-AF65-F5344CB8AC3E}">
        <p14:creationId xmlns:p14="http://schemas.microsoft.com/office/powerpoint/2010/main" val="19023434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8600"/>
            <a:ext cx="9144000" cy="1219200"/>
          </a:xfrm>
          <a:prstGeom prst="rect">
            <a:avLst/>
          </a:prstGeom>
          <a:gradFill flip="none" rotWithShape="1">
            <a:gsLst>
              <a:gs pos="65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18143"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The Crosscutting Concepts</a:t>
            </a:r>
            <a:endParaRPr lang="en-US" dirty="0" smtClean="0">
              <a:solidFill>
                <a:srgbClr val="FFFF00"/>
              </a:solidFill>
            </a:endParaRPr>
          </a:p>
        </p:txBody>
      </p:sp>
      <p:pic>
        <p:nvPicPr>
          <p:cNvPr id="3" name="Picture 2" descr="parallel-circui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7" y="2562505"/>
            <a:ext cx="4163100" cy="4295495"/>
          </a:xfrm>
          <a:prstGeom prst="rect">
            <a:avLst/>
          </a:prstGeom>
        </p:spPr>
      </p:pic>
      <p:pic>
        <p:nvPicPr>
          <p:cNvPr id="9" name="Picture 8" descr="double-circulatory-system-cardiovascular-transports-food-hormones-metabolic-wastes-gases-oxygen-carbon-dioxide-to-351019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828800"/>
            <a:ext cx="3840128" cy="4648200"/>
          </a:xfrm>
          <a:prstGeom prst="rect">
            <a:avLst/>
          </a:prstGeom>
          <a:ln w="28575" cmpd="sng">
            <a:solidFill>
              <a:srgbClr val="008000"/>
            </a:solidFill>
          </a:ln>
        </p:spPr>
      </p:pic>
      <p:sp>
        <p:nvSpPr>
          <p:cNvPr id="10" name="TextBox 9"/>
          <p:cNvSpPr txBox="1"/>
          <p:nvPr/>
        </p:nvSpPr>
        <p:spPr>
          <a:xfrm>
            <a:off x="228600" y="1676400"/>
            <a:ext cx="8305800" cy="461665"/>
          </a:xfrm>
          <a:prstGeom prst="rect">
            <a:avLst/>
          </a:prstGeom>
          <a:noFill/>
        </p:spPr>
        <p:txBody>
          <a:bodyPr wrap="square" rtlCol="0">
            <a:spAutoFit/>
          </a:bodyPr>
          <a:lstStyle/>
          <a:p>
            <a:r>
              <a:rPr lang="en-US" sz="2400" b="1" dirty="0" smtClean="0">
                <a:solidFill>
                  <a:srgbClr val="FF0000"/>
                </a:solidFill>
              </a:rPr>
              <a:t>Systems:</a:t>
            </a:r>
            <a:endParaRPr lang="en-US" sz="2400" b="1" dirty="0">
              <a:solidFill>
                <a:srgbClr val="FF0000"/>
              </a:solidFill>
            </a:endParaRPr>
          </a:p>
        </p:txBody>
      </p:sp>
      <p:pic>
        <p:nvPicPr>
          <p:cNvPr id="2" name="Picture 1" descr="carbon_cyc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5219733" cy="3984396"/>
          </a:xfrm>
          <a:prstGeom prst="rect">
            <a:avLst/>
          </a:prstGeom>
          <a:ln w="28575" cmpd="sng">
            <a:solidFill>
              <a:srgbClr val="008000"/>
            </a:solidFill>
          </a:ln>
        </p:spPr>
      </p:pic>
    </p:spTree>
    <p:extLst>
      <p:ext uri="{BB962C8B-B14F-4D97-AF65-F5344CB8AC3E}">
        <p14:creationId xmlns:p14="http://schemas.microsoft.com/office/powerpoint/2010/main" val="2051419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30154805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tem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8" name="Rectangle 7"/>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19310952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e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6" name="Picture 15" descr="ste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7" name="Rectangle 6"/>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4651862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EM_WINNER-512x2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4" name="Picture 13" descr="stem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6" name="Picture 15" descr="ste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9" name="Rectangle 8"/>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37226597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EM_WINNER-512x2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3" name="Picture 12" descr="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6" name="Picture 15" descr="stem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9" name="Rectangle 8"/>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13615610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EM_WINNER-512x2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2" name="Picture 11" descr="s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6" name="Picture 15" descr="stem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10" name="Rectangle 9"/>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27405653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EM_WINNER-512x2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2" name="Picture 11" descr="s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17" name="Rectangle 16"/>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23690344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logo24-300x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8" name="Picture 7" descr="STEM_WINNER-512x2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2" name="Picture 11" descr="ste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17" name="Rectangle 16"/>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35998484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logo24-300x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2" name="Picture 11" descr="ste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sp>
        <p:nvSpPr>
          <p:cNvPr id="17" name="Rectangle 16"/>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42514006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686800" cy="5509200"/>
          </a:xfrm>
          <a:prstGeom prst="rect">
            <a:avLst/>
          </a:prstGeom>
          <a:noFill/>
        </p:spPr>
        <p:txBody>
          <a:bodyPr wrap="square" rtlCol="0">
            <a:spAutoFit/>
          </a:bodyPr>
          <a:lstStyle/>
          <a:p>
            <a:r>
              <a:rPr lang="en-US" sz="3200" dirty="0">
                <a:solidFill>
                  <a:srgbClr val="FFFF00"/>
                </a:solidFill>
              </a:rPr>
              <a:t>Following what year did high school science primarily consist of </a:t>
            </a:r>
            <a:r>
              <a:rPr lang="en-US" sz="3200" dirty="0">
                <a:solidFill>
                  <a:srgbClr val="00FF00"/>
                </a:solidFill>
              </a:rPr>
              <a:t>biology, chemistry, and physics</a:t>
            </a:r>
            <a:r>
              <a:rPr lang="en-US" sz="3200" dirty="0">
                <a:solidFill>
                  <a:srgbClr val="FFFF00"/>
                </a:solidFill>
              </a:rPr>
              <a:t>, omitting </a:t>
            </a:r>
            <a:r>
              <a:rPr lang="en-US" sz="3200" dirty="0">
                <a:solidFill>
                  <a:srgbClr val="00FF00"/>
                </a:solidFill>
              </a:rPr>
              <a:t>geology and astronomy</a:t>
            </a:r>
            <a:r>
              <a:rPr lang="en-US" sz="3200" dirty="0">
                <a:solidFill>
                  <a:srgbClr val="FFFF00"/>
                </a:solidFill>
              </a:rPr>
              <a:t>?</a:t>
            </a:r>
          </a:p>
          <a:p>
            <a:endParaRPr lang="en-US" sz="3200" dirty="0">
              <a:solidFill>
                <a:srgbClr val="FFFF00"/>
              </a:solidFill>
            </a:endParaRPr>
          </a:p>
          <a:p>
            <a:pPr marL="457200" indent="-457200">
              <a:buAutoNum type="alphaLcParenR"/>
            </a:pPr>
            <a:r>
              <a:rPr lang="en-US" sz="3200" dirty="0" smtClean="0">
                <a:solidFill>
                  <a:srgbClr val="FFFF00"/>
                </a:solidFill>
              </a:rPr>
              <a:t>1852</a:t>
            </a:r>
          </a:p>
          <a:p>
            <a:pPr marL="457200" indent="-457200">
              <a:buFontTx/>
              <a:buAutoNum type="alphaLcParenR"/>
            </a:pPr>
            <a:r>
              <a:rPr lang="en-US" sz="3200" b="1" dirty="0" smtClean="0">
                <a:solidFill>
                  <a:srgbClr val="00FF00"/>
                </a:solidFill>
              </a:rPr>
              <a:t> 1893 </a:t>
            </a:r>
            <a:r>
              <a:rPr lang="en-US" sz="3200" b="1" dirty="0" smtClean="0">
                <a:solidFill>
                  <a:srgbClr val="00FF00"/>
                </a:solidFill>
                <a:sym typeface="Wingdings"/>
              </a:rPr>
              <a:t></a:t>
            </a:r>
            <a:endParaRPr lang="en-US" sz="3200" b="1" dirty="0" smtClean="0">
              <a:solidFill>
                <a:srgbClr val="00FF00"/>
              </a:solidFill>
            </a:endParaRPr>
          </a:p>
          <a:p>
            <a:pPr marL="457200" indent="-457200">
              <a:buAutoNum type="alphaLcParenR"/>
            </a:pPr>
            <a:r>
              <a:rPr lang="en-US" sz="3200" dirty="0" smtClean="0">
                <a:solidFill>
                  <a:srgbClr val="FFFF00"/>
                </a:solidFill>
              </a:rPr>
              <a:t>1965</a:t>
            </a:r>
          </a:p>
          <a:p>
            <a:pPr marL="457200" indent="-457200">
              <a:buAutoNum type="alphaLcParenR"/>
            </a:pPr>
            <a:r>
              <a:rPr lang="en-US" sz="3200" dirty="0" smtClean="0">
                <a:solidFill>
                  <a:srgbClr val="FFFF00"/>
                </a:solidFill>
              </a:rPr>
              <a:t>1995</a:t>
            </a:r>
          </a:p>
          <a:p>
            <a:pPr marL="457200" indent="-457200">
              <a:buAutoNum type="alphaLcParenR"/>
            </a:pPr>
            <a:r>
              <a:rPr lang="en-US" sz="3200" dirty="0" smtClean="0">
                <a:solidFill>
                  <a:srgbClr val="FFFF00"/>
                </a:solidFill>
              </a:rPr>
              <a:t>2013</a:t>
            </a:r>
          </a:p>
          <a:p>
            <a:pPr marL="457200" indent="-457200">
              <a:buAutoNum type="alphaLcParenR"/>
            </a:pPr>
            <a:endParaRPr lang="en-US" sz="3200" dirty="0">
              <a:solidFill>
                <a:srgbClr val="FFFF00"/>
              </a:solidFill>
            </a:endParaRPr>
          </a:p>
          <a:p>
            <a:endParaRPr lang="en-US" sz="3200" dirty="0" smtClean="0">
              <a:solidFill>
                <a:srgbClr val="FFFF00"/>
              </a:solidFill>
            </a:endParaRPr>
          </a:p>
        </p:txBody>
      </p:sp>
    </p:spTree>
    <p:extLst>
      <p:ext uri="{BB962C8B-B14F-4D97-AF65-F5344CB8AC3E}">
        <p14:creationId xmlns:p14="http://schemas.microsoft.com/office/powerpoint/2010/main" val="19023434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logo24-300x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2" name="Picture 11" descr="ste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pic>
        <p:nvPicPr>
          <p:cNvPr id="17" name="Picture 16" descr="tieslogo.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5812" y="5562601"/>
            <a:ext cx="2448188" cy="1295400"/>
          </a:xfrm>
          <a:prstGeom prst="rect">
            <a:avLst/>
          </a:prstGeom>
        </p:spPr>
      </p:pic>
      <p:sp>
        <p:nvSpPr>
          <p:cNvPr id="18" name="Rectangle 17"/>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41466439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M_logo24-300x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1" name="Picture 10" descr="stem-main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1295400"/>
            <a:ext cx="2514600" cy="997169"/>
          </a:xfrm>
          <a:prstGeom prst="rect">
            <a:avLst/>
          </a:prstGeom>
        </p:spPr>
      </p:pic>
      <p:pic>
        <p:nvPicPr>
          <p:cNvPr id="12" name="Picture 11" descr="ste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pic>
        <p:nvPicPr>
          <p:cNvPr id="17" name="Picture 16" descr="ties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5812" y="5562601"/>
            <a:ext cx="2448188" cy="1295400"/>
          </a:xfrm>
          <a:prstGeom prst="rect">
            <a:avLst/>
          </a:prstGeom>
        </p:spPr>
      </p:pic>
      <p:sp>
        <p:nvSpPr>
          <p:cNvPr id="18" name="Rectangle 17"/>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26184400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m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362200"/>
            <a:ext cx="2032623" cy="2578100"/>
          </a:xfrm>
          <a:prstGeom prst="rect">
            <a:avLst/>
          </a:prstGeom>
        </p:spPr>
      </p:pic>
      <p:pic>
        <p:nvPicPr>
          <p:cNvPr id="5" name="Picture 4" descr="STEM_logo24-300x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1" name="Picture 10" descr="stem-main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295400"/>
            <a:ext cx="2514600" cy="997169"/>
          </a:xfrm>
          <a:prstGeom prst="rect">
            <a:avLst/>
          </a:prstGeom>
        </p:spPr>
      </p:pic>
      <p:pic>
        <p:nvPicPr>
          <p:cNvPr id="12" name="Picture 11" descr="ste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pic>
        <p:nvPicPr>
          <p:cNvPr id="17" name="Picture 16" descr="tieslogo.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5812" y="5562601"/>
            <a:ext cx="2448188" cy="1295400"/>
          </a:xfrm>
          <a:prstGeom prst="rect">
            <a:avLst/>
          </a:prstGeom>
        </p:spPr>
      </p:pic>
      <p:sp>
        <p:nvSpPr>
          <p:cNvPr id="18" name="Rectangle 17"/>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24222675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m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362200"/>
            <a:ext cx="2032623" cy="2578100"/>
          </a:xfrm>
          <a:prstGeom prst="rect">
            <a:avLst/>
          </a:prstGeom>
        </p:spPr>
      </p:pic>
      <p:pic>
        <p:nvPicPr>
          <p:cNvPr id="5" name="Picture 4" descr="STEM_logo24-300x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10" name="Picture 9" descr="STEM-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62200"/>
            <a:ext cx="2212848" cy="1676400"/>
          </a:xfrm>
          <a:prstGeom prst="rect">
            <a:avLst/>
          </a:prstGeom>
        </p:spPr>
      </p:pic>
      <p:pic>
        <p:nvPicPr>
          <p:cNvPr id="11" name="Picture 10" descr="stem-main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1295400"/>
            <a:ext cx="2514600" cy="997169"/>
          </a:xfrm>
          <a:prstGeom prst="rect">
            <a:avLst/>
          </a:prstGeom>
        </p:spPr>
      </p:pic>
      <p:pic>
        <p:nvPicPr>
          <p:cNvPr id="12" name="Picture 11" descr="ste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pic>
        <p:nvPicPr>
          <p:cNvPr id="17" name="Picture 16" descr="tieslogo.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95812" y="5562601"/>
            <a:ext cx="2448188" cy="1295400"/>
          </a:xfrm>
          <a:prstGeom prst="rect">
            <a:avLst/>
          </a:prstGeom>
        </p:spPr>
      </p:pic>
      <p:sp>
        <p:nvSpPr>
          <p:cNvPr id="18" name="Rectangle 17"/>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14164264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m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362200"/>
            <a:ext cx="2032623" cy="2578100"/>
          </a:xfrm>
          <a:prstGeom prst="rect">
            <a:avLst/>
          </a:prstGeom>
        </p:spPr>
      </p:pic>
      <p:pic>
        <p:nvPicPr>
          <p:cNvPr id="5" name="Picture 4" descr="STEM_logo24-300x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9" name="Picture 8" descr="stem-educat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4633" y="2438400"/>
            <a:ext cx="1836084" cy="1104900"/>
          </a:xfrm>
          <a:prstGeom prst="rect">
            <a:avLst/>
          </a:prstGeom>
        </p:spPr>
      </p:pic>
      <p:pic>
        <p:nvPicPr>
          <p:cNvPr id="10" name="Picture 9" descr="STEM-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62200"/>
            <a:ext cx="2212848" cy="1676400"/>
          </a:xfrm>
          <a:prstGeom prst="rect">
            <a:avLst/>
          </a:prstGeom>
        </p:spPr>
      </p:pic>
      <p:pic>
        <p:nvPicPr>
          <p:cNvPr id="11" name="Picture 10" descr="stem-main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4600" y="1295400"/>
            <a:ext cx="2514600" cy="997169"/>
          </a:xfrm>
          <a:prstGeom prst="rect">
            <a:avLst/>
          </a:prstGeom>
        </p:spPr>
      </p:pic>
      <p:pic>
        <p:nvPicPr>
          <p:cNvPr id="12" name="Picture 11" descr="ste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pic>
        <p:nvPicPr>
          <p:cNvPr id="17" name="Picture 16" descr="tieslogo.gi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5812" y="5562601"/>
            <a:ext cx="2448188" cy="1295400"/>
          </a:xfrm>
          <a:prstGeom prst="rect">
            <a:avLst/>
          </a:prstGeom>
        </p:spPr>
      </p:pic>
      <p:sp>
        <p:nvSpPr>
          <p:cNvPr id="18" name="Rectangle 17"/>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32560919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m gi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5029200"/>
            <a:ext cx="2955823" cy="1686754"/>
          </a:xfrm>
          <a:prstGeom prst="rect">
            <a:avLst/>
          </a:prstGeom>
        </p:spPr>
      </p:pic>
      <p:pic>
        <p:nvPicPr>
          <p:cNvPr id="4" name="Picture 3" descr="stem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362200"/>
            <a:ext cx="2032623" cy="2578100"/>
          </a:xfrm>
          <a:prstGeom prst="rect">
            <a:avLst/>
          </a:prstGeom>
        </p:spPr>
      </p:pic>
      <p:pic>
        <p:nvPicPr>
          <p:cNvPr id="5" name="Picture 4" descr="STEM_logo24-300x15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3" y="5562600"/>
            <a:ext cx="2444152" cy="1295400"/>
          </a:xfrm>
          <a:prstGeom prst="rect">
            <a:avLst/>
          </a:prstGeom>
        </p:spPr>
      </p:pic>
      <p:pic>
        <p:nvPicPr>
          <p:cNvPr id="7" name="Picture 6" descr="STEM_wide_cle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7788" y="3581400"/>
            <a:ext cx="2717056" cy="1263431"/>
          </a:xfrm>
          <a:prstGeom prst="rect">
            <a:avLst/>
          </a:prstGeom>
        </p:spPr>
      </p:pic>
      <p:pic>
        <p:nvPicPr>
          <p:cNvPr id="8" name="Picture 7" descr="STEM_WINNER-512x27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 y="4038600"/>
            <a:ext cx="2292214" cy="1244600"/>
          </a:xfrm>
          <a:prstGeom prst="rect">
            <a:avLst/>
          </a:prstGeom>
        </p:spPr>
      </p:pic>
      <p:pic>
        <p:nvPicPr>
          <p:cNvPr id="9" name="Picture 8" descr="stem-educati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633" y="2438400"/>
            <a:ext cx="1836084" cy="1104900"/>
          </a:xfrm>
          <a:prstGeom prst="rect">
            <a:avLst/>
          </a:prstGeom>
        </p:spPr>
      </p:pic>
      <p:pic>
        <p:nvPicPr>
          <p:cNvPr id="10" name="Picture 9" descr="STEM-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362200"/>
            <a:ext cx="2212848" cy="1676400"/>
          </a:xfrm>
          <a:prstGeom prst="rect">
            <a:avLst/>
          </a:prstGeom>
        </p:spPr>
      </p:pic>
      <p:pic>
        <p:nvPicPr>
          <p:cNvPr id="11" name="Picture 10" descr="stem-main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4600" y="1295400"/>
            <a:ext cx="2514600" cy="997169"/>
          </a:xfrm>
          <a:prstGeom prst="rect">
            <a:avLst/>
          </a:prstGeom>
        </p:spPr>
      </p:pic>
      <p:pic>
        <p:nvPicPr>
          <p:cNvPr id="12" name="Picture 11" descr="stem.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00" y="2590800"/>
            <a:ext cx="2571750" cy="990600"/>
          </a:xfrm>
          <a:prstGeom prst="rect">
            <a:avLst/>
          </a:prstGeom>
        </p:spPr>
      </p:pic>
      <p:pic>
        <p:nvPicPr>
          <p:cNvPr id="13" name="Picture 12" descr="ste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38799" y="1295400"/>
            <a:ext cx="2791459" cy="1066800"/>
          </a:xfrm>
          <a:prstGeom prst="rect">
            <a:avLst/>
          </a:prstGeom>
        </p:spPr>
      </p:pic>
      <p:pic>
        <p:nvPicPr>
          <p:cNvPr id="14" name="Picture 13" descr="stem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8778" y="4953000"/>
            <a:ext cx="1469110" cy="1905000"/>
          </a:xfrm>
          <a:prstGeom prst="rect">
            <a:avLst/>
          </a:prstGeom>
        </p:spPr>
      </p:pic>
      <p:pic>
        <p:nvPicPr>
          <p:cNvPr id="15" name="Picture 14" descr="STEM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7549" y="4038600"/>
            <a:ext cx="1966451" cy="1219200"/>
          </a:xfrm>
          <a:prstGeom prst="rect">
            <a:avLst/>
          </a:prstGeom>
        </p:spPr>
      </p:pic>
      <p:pic>
        <p:nvPicPr>
          <p:cNvPr id="16" name="Picture 15" descr="stem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52" y="1447800"/>
            <a:ext cx="2192216" cy="838200"/>
          </a:xfrm>
          <a:prstGeom prst="rect">
            <a:avLst/>
          </a:prstGeom>
        </p:spPr>
      </p:pic>
      <p:pic>
        <p:nvPicPr>
          <p:cNvPr id="17" name="Picture 16" descr="tieslogo.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5812" y="5562601"/>
            <a:ext cx="2448188" cy="1295400"/>
          </a:xfrm>
          <a:prstGeom prst="rect">
            <a:avLst/>
          </a:prstGeom>
        </p:spPr>
      </p:pic>
      <p:sp>
        <p:nvSpPr>
          <p:cNvPr id="19" name="Rectangle 18"/>
          <p:cNvSpPr/>
          <p:nvPr/>
        </p:nvSpPr>
        <p:spPr>
          <a:xfrm>
            <a:off x="0" y="0"/>
            <a:ext cx="9144000" cy="1295400"/>
          </a:xfrm>
          <a:prstGeom prst="rect">
            <a:avLst/>
          </a:prstGeom>
          <a:gradFill flip="none" rotWithShape="1">
            <a:gsLst>
              <a:gs pos="99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5"/>
          <p:cNvSpPr>
            <a:spLocks noGrp="1" noChangeArrowheads="1"/>
          </p:cNvSpPr>
          <p:nvPr>
            <p:ph type="title"/>
          </p:nvPr>
        </p:nvSpPr>
        <p:spPr>
          <a:xfrm>
            <a:off x="0" y="76200"/>
            <a:ext cx="9144000" cy="1143000"/>
          </a:xfrm>
        </p:spPr>
        <p:txBody>
          <a:bodyPr lIns="89294" tIns="44647" rIns="89294" bIns="44647"/>
          <a:lstStyle/>
          <a:p>
            <a:pPr defTabSz="914145"/>
            <a:r>
              <a:rPr lang="en-US" sz="2400" dirty="0" smtClean="0">
                <a:solidFill>
                  <a:srgbClr val="FFFF00"/>
                </a:solidFill>
                <a:latin typeface="Helvetica" charset="0"/>
                <a:ea typeface="Helvetica" charset="0"/>
                <a:cs typeface="Helvetica" charset="0"/>
                <a:sym typeface="Helvetica" charset="0"/>
              </a:rPr>
              <a:t>NRC Framework: The Content of Science (“Disciplinary Core Ideas”) is Organized into Three Areas </a:t>
            </a:r>
            <a:br>
              <a:rPr lang="en-US" sz="2400" dirty="0" smtClean="0">
                <a:solidFill>
                  <a:srgbClr val="FFFF00"/>
                </a:solidFill>
                <a:latin typeface="Helvetica" charset="0"/>
                <a:ea typeface="Helvetica" charset="0"/>
                <a:cs typeface="Helvetica" charset="0"/>
                <a:sym typeface="Helvetica" charset="0"/>
              </a:rPr>
            </a:br>
            <a:r>
              <a:rPr lang="en-US" sz="2400" dirty="0" smtClean="0">
                <a:solidFill>
                  <a:srgbClr val="00FF00"/>
                </a:solidFill>
                <a:latin typeface="Helvetica" charset="0"/>
                <a:ea typeface="Helvetica" charset="0"/>
                <a:cs typeface="Helvetica" charset="0"/>
                <a:sym typeface="Helvetica" charset="0"/>
              </a:rPr>
              <a:t>(and also Science, Technology, and Engineering)</a:t>
            </a:r>
            <a:endParaRPr lang="en-US" sz="2400" dirty="0" smtClean="0">
              <a:solidFill>
                <a:srgbClr val="00FF00"/>
              </a:solidFill>
            </a:endParaRPr>
          </a:p>
        </p:txBody>
      </p:sp>
    </p:spTree>
    <p:extLst>
      <p:ext uri="{BB962C8B-B14F-4D97-AF65-F5344CB8AC3E}">
        <p14:creationId xmlns:p14="http://schemas.microsoft.com/office/powerpoint/2010/main" val="26475645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752600"/>
            <a:ext cx="8305800" cy="3046988"/>
          </a:xfrm>
          <a:prstGeom prst="rect">
            <a:avLst/>
          </a:prstGeom>
          <a:noFill/>
        </p:spPr>
        <p:txBody>
          <a:bodyPr wrap="square" rtlCol="0">
            <a:spAutoFit/>
          </a:bodyPr>
          <a:lstStyle/>
          <a:p>
            <a:pPr marL="342900" indent="-342900">
              <a:buFont typeface="Arial"/>
              <a:buChar char="•"/>
            </a:pPr>
            <a:r>
              <a:rPr lang="en-US" sz="2400" b="1" dirty="0" smtClean="0"/>
              <a:t>Engineering Concepts are fully integrated throughout the NGSS</a:t>
            </a:r>
          </a:p>
          <a:p>
            <a:pPr marL="342900" indent="-342900">
              <a:buFont typeface="Arial"/>
              <a:buChar char="•"/>
            </a:pPr>
            <a:endParaRPr lang="en-US" sz="2400" b="1" dirty="0" smtClean="0"/>
          </a:p>
          <a:p>
            <a:pPr marL="342900" indent="-342900">
              <a:buFont typeface="Arial"/>
              <a:buChar char="•"/>
            </a:pPr>
            <a:r>
              <a:rPr lang="en-US" sz="2400" b="1" dirty="0" smtClean="0"/>
              <a:t>They appear in all 3 Foundation Boxes (Practices, Disciplinary Core Ideas, Crosscutting Concepts)</a:t>
            </a:r>
          </a:p>
          <a:p>
            <a:pPr marL="342900" indent="-342900">
              <a:buFont typeface="Arial"/>
              <a:buChar char="•"/>
            </a:pPr>
            <a:endParaRPr lang="en-US" sz="2400" b="1" dirty="0"/>
          </a:p>
          <a:p>
            <a:pPr marL="342900" indent="-342900">
              <a:buFont typeface="Arial"/>
              <a:buChar char="•"/>
            </a:pPr>
            <a:r>
              <a:rPr lang="en-US" sz="2400" b="1" dirty="0" smtClean="0"/>
              <a:t>Engineering and Technology concepts are important components of ESS-3 (Earth and Human Activity)</a:t>
            </a:r>
            <a:endParaRPr lang="en-US" sz="2400"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txBox="1">
            <a:spLocks noChangeArrowheads="1"/>
          </p:cNvSpPr>
          <p:nvPr/>
        </p:nvSpPr>
        <p:spPr bwMode="auto">
          <a:xfrm>
            <a:off x="-18734" y="228600"/>
            <a:ext cx="9144000" cy="12192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3400" dirty="0" smtClean="0">
                <a:solidFill>
                  <a:srgbClr val="FFFF00"/>
                </a:solidFill>
                <a:latin typeface="Helvetica" charset="0"/>
                <a:ea typeface="Helvetica" charset="0"/>
                <a:cs typeface="Helvetica" charset="0"/>
                <a:sym typeface="Helvetica" charset="0"/>
              </a:rPr>
              <a:t>Engineering</a:t>
            </a:r>
            <a:endParaRPr lang="en-US" dirty="0" smtClean="0">
              <a:solidFill>
                <a:srgbClr val="FFFF00"/>
              </a:solidFill>
            </a:endParaRPr>
          </a:p>
        </p:txBody>
      </p:sp>
    </p:spTree>
    <p:extLst>
      <p:ext uri="{BB962C8B-B14F-4D97-AF65-F5344CB8AC3E}">
        <p14:creationId xmlns:p14="http://schemas.microsoft.com/office/powerpoint/2010/main" val="1588135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610600" cy="1938992"/>
          </a:xfrm>
          <a:prstGeom prst="rect">
            <a:avLst/>
          </a:prstGeom>
          <a:noFill/>
          <a:ln w="9525">
            <a:noFill/>
            <a:miter lim="800000"/>
            <a:headEnd/>
            <a:tailEnd/>
          </a:ln>
        </p:spPr>
        <p:txBody>
          <a:bodyPr>
            <a:prstTxWarp prst="textNoShape">
              <a:avLst/>
            </a:prstTxWarp>
            <a:spAutoFit/>
          </a:bodyPr>
          <a:lstStyle/>
          <a:p>
            <a:pPr marL="457200" indent="-457200">
              <a:spcBef>
                <a:spcPts val="1200"/>
              </a:spcBef>
              <a:buAutoNum type="arabicPeriod"/>
            </a:pPr>
            <a:r>
              <a:rPr lang="en-US" sz="2400" dirty="0" smtClean="0">
                <a:solidFill>
                  <a:srgbClr val="FF0000"/>
                </a:solidFill>
              </a:rPr>
              <a:t>Start with the Performance Expectations. </a:t>
            </a:r>
          </a:p>
          <a:p>
            <a:pPr marL="914400" lvl="1" indent="-457200">
              <a:spcBef>
                <a:spcPts val="1200"/>
              </a:spcBef>
              <a:buFont typeface="Wingdings" charset="2"/>
              <a:buChar char="Ø"/>
            </a:pPr>
            <a:r>
              <a:rPr lang="en-US" sz="2400" dirty="0" smtClean="0">
                <a:solidFill>
                  <a:srgbClr val="FF0000"/>
                </a:solidFill>
              </a:rPr>
              <a:t>15 at Middle School; 19 at High School</a:t>
            </a:r>
          </a:p>
          <a:p>
            <a:pPr marL="914400" lvl="1" indent="-457200">
              <a:spcBef>
                <a:spcPts val="1200"/>
              </a:spcBef>
              <a:buFont typeface="Wingdings" charset="2"/>
              <a:buChar char="Ø"/>
            </a:pPr>
            <a:endParaRPr lang="en-US" sz="2400" dirty="0">
              <a:solidFill>
                <a:srgbClr val="000000"/>
              </a:solidFill>
            </a:endParaRPr>
          </a:p>
          <a:p>
            <a:endParaRPr lang="en-US"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How do you teach Earth and Space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in alignment with the NGSS?</a:t>
            </a:r>
            <a:endParaRPr lang="en-US" sz="2800" dirty="0" smtClean="0">
              <a:solidFill>
                <a:srgbClr val="FFFF00"/>
              </a:solidFill>
            </a:endParaRPr>
          </a:p>
        </p:txBody>
      </p:sp>
    </p:spTree>
    <p:extLst>
      <p:ext uri="{BB962C8B-B14F-4D97-AF65-F5344CB8AC3E}">
        <p14:creationId xmlns:p14="http://schemas.microsoft.com/office/powerpoint/2010/main" val="17511196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610600" cy="3877985"/>
          </a:xfrm>
          <a:prstGeom prst="rect">
            <a:avLst/>
          </a:prstGeom>
          <a:noFill/>
          <a:ln w="9525">
            <a:noFill/>
            <a:miter lim="800000"/>
            <a:headEnd/>
            <a:tailEnd/>
          </a:ln>
        </p:spPr>
        <p:txBody>
          <a:bodyPr>
            <a:prstTxWarp prst="textNoShape">
              <a:avLst/>
            </a:prstTxWarp>
            <a:spAutoFit/>
          </a:bodyPr>
          <a:lstStyle/>
          <a:p>
            <a:pPr marL="457200" indent="-457200">
              <a:spcBef>
                <a:spcPts val="1200"/>
              </a:spcBef>
              <a:buAutoNum type="arabicPeriod"/>
            </a:pPr>
            <a:r>
              <a:rPr lang="en-US" sz="2400" dirty="0" smtClean="0">
                <a:solidFill>
                  <a:srgbClr val="000000"/>
                </a:solidFill>
              </a:rPr>
              <a:t>Start with the Performance Expectations. </a:t>
            </a:r>
          </a:p>
          <a:p>
            <a:pPr marL="914400" lvl="1" indent="-457200">
              <a:spcBef>
                <a:spcPts val="1200"/>
              </a:spcBef>
              <a:buFont typeface="Wingdings" charset="2"/>
              <a:buChar char="Ø"/>
            </a:pPr>
            <a:r>
              <a:rPr lang="en-US" sz="2400" dirty="0" smtClean="0">
                <a:solidFill>
                  <a:srgbClr val="000000"/>
                </a:solidFill>
              </a:rPr>
              <a:t>15 at Middle School; 19 at High School</a:t>
            </a:r>
          </a:p>
          <a:p>
            <a:pPr marL="914400" lvl="1" indent="-457200">
              <a:spcBef>
                <a:spcPts val="1200"/>
              </a:spcBef>
              <a:buFont typeface="Wingdings" charset="2"/>
              <a:buChar char="Ø"/>
            </a:pPr>
            <a:endParaRPr lang="en-US" sz="2400" dirty="0">
              <a:solidFill>
                <a:srgbClr val="000000"/>
              </a:solidFill>
            </a:endParaRPr>
          </a:p>
          <a:p>
            <a:pPr lvl="1">
              <a:spcBef>
                <a:spcPts val="1200"/>
              </a:spcBef>
            </a:pPr>
            <a:r>
              <a:rPr lang="en-US" sz="2400" dirty="0" smtClean="0">
                <a:solidFill>
                  <a:srgbClr val="FF0000"/>
                </a:solidFill>
              </a:rPr>
              <a:t>3 Big Ideas:</a:t>
            </a:r>
          </a:p>
          <a:p>
            <a:pPr lvl="1">
              <a:spcBef>
                <a:spcPts val="1200"/>
              </a:spcBef>
            </a:pPr>
            <a:r>
              <a:rPr lang="en-US" sz="2400" dirty="0">
                <a:solidFill>
                  <a:srgbClr val="FF0000"/>
                </a:solidFill>
              </a:rPr>
              <a:t>	</a:t>
            </a:r>
            <a:r>
              <a:rPr lang="en-US" sz="2400" dirty="0" smtClean="0">
                <a:solidFill>
                  <a:srgbClr val="FF0000"/>
                </a:solidFill>
              </a:rPr>
              <a:t>Earth’s Place in the Universe</a:t>
            </a:r>
          </a:p>
          <a:p>
            <a:pPr lvl="1">
              <a:spcBef>
                <a:spcPts val="1200"/>
              </a:spcBef>
            </a:pPr>
            <a:r>
              <a:rPr lang="en-US" sz="2400" dirty="0">
                <a:solidFill>
                  <a:srgbClr val="FF0000"/>
                </a:solidFill>
              </a:rPr>
              <a:t>	</a:t>
            </a:r>
            <a:r>
              <a:rPr lang="en-US" sz="2400" dirty="0" smtClean="0">
                <a:solidFill>
                  <a:srgbClr val="FF0000"/>
                </a:solidFill>
              </a:rPr>
              <a:t>Earth’s Systems</a:t>
            </a:r>
          </a:p>
          <a:p>
            <a:pPr lvl="1">
              <a:spcBef>
                <a:spcPts val="1200"/>
              </a:spcBef>
            </a:pPr>
            <a:r>
              <a:rPr lang="en-US" sz="2400" dirty="0">
                <a:solidFill>
                  <a:srgbClr val="FF0000"/>
                </a:solidFill>
              </a:rPr>
              <a:t>	</a:t>
            </a:r>
            <a:r>
              <a:rPr lang="en-US" sz="2400" dirty="0" smtClean="0">
                <a:solidFill>
                  <a:srgbClr val="FF0000"/>
                </a:solidFill>
              </a:rPr>
              <a:t>Earth and Human Activity</a:t>
            </a:r>
            <a:endParaRPr lang="en-US" sz="2400" dirty="0">
              <a:solidFill>
                <a:srgbClr val="FF0000"/>
              </a:solidFill>
            </a:endParaRPr>
          </a:p>
          <a:p>
            <a:endParaRPr lang="en-US"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How do you teach Earth and Space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in alignment with the NGSS?</a:t>
            </a:r>
            <a:endParaRPr lang="en-US" sz="2800" dirty="0" smtClean="0">
              <a:solidFill>
                <a:srgbClr val="FFFF00"/>
              </a:solidFill>
            </a:endParaRPr>
          </a:p>
        </p:txBody>
      </p:sp>
    </p:spTree>
    <p:extLst>
      <p:ext uri="{BB962C8B-B14F-4D97-AF65-F5344CB8AC3E}">
        <p14:creationId xmlns:p14="http://schemas.microsoft.com/office/powerpoint/2010/main" val="39934663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610600" cy="2985433"/>
          </a:xfrm>
          <a:prstGeom prst="rect">
            <a:avLst/>
          </a:prstGeom>
          <a:noFill/>
          <a:ln w="9525">
            <a:noFill/>
            <a:miter lim="800000"/>
            <a:headEnd/>
            <a:tailEnd/>
          </a:ln>
        </p:spPr>
        <p:txBody>
          <a:bodyPr>
            <a:prstTxWarp prst="textNoShape">
              <a:avLst/>
            </a:prstTxWarp>
            <a:spAutoFit/>
          </a:bodyPr>
          <a:lstStyle/>
          <a:p>
            <a:pPr marL="457200" indent="-457200">
              <a:spcBef>
                <a:spcPts val="1200"/>
              </a:spcBef>
              <a:buAutoNum type="arabicPeriod"/>
            </a:pPr>
            <a:r>
              <a:rPr lang="en-US" sz="2400" dirty="0" smtClean="0">
                <a:solidFill>
                  <a:srgbClr val="000000"/>
                </a:solidFill>
              </a:rPr>
              <a:t>Start with the Performance Expectations. </a:t>
            </a:r>
          </a:p>
          <a:p>
            <a:pPr marL="914400" lvl="1" indent="-457200">
              <a:spcBef>
                <a:spcPts val="1200"/>
              </a:spcBef>
              <a:buFont typeface="Wingdings" charset="2"/>
              <a:buChar char="Ø"/>
            </a:pPr>
            <a:r>
              <a:rPr lang="en-US" sz="2400" dirty="0" smtClean="0">
                <a:solidFill>
                  <a:srgbClr val="000000"/>
                </a:solidFill>
              </a:rPr>
              <a:t>15 at Middle School; 19 at High School</a:t>
            </a:r>
          </a:p>
          <a:p>
            <a:pPr marL="457200" indent="-457200">
              <a:spcBef>
                <a:spcPts val="1200"/>
              </a:spcBef>
              <a:buAutoNum type="arabicPeriod"/>
            </a:pPr>
            <a:r>
              <a:rPr lang="en-US" sz="2400" dirty="0" smtClean="0">
                <a:solidFill>
                  <a:srgbClr val="FF0000"/>
                </a:solidFill>
              </a:rPr>
              <a:t>Determine how you will be organizing them</a:t>
            </a:r>
          </a:p>
          <a:p>
            <a:pPr marL="914400" lvl="1" indent="-457200">
              <a:spcBef>
                <a:spcPts val="1200"/>
              </a:spcBef>
              <a:buFont typeface="Wingdings" charset="2"/>
              <a:buChar char="Ø"/>
            </a:pPr>
            <a:r>
              <a:rPr lang="en-US" sz="2400" dirty="0" smtClean="0">
                <a:solidFill>
                  <a:srgbClr val="FF0000"/>
                </a:solidFill>
              </a:rPr>
              <a:t>Use the </a:t>
            </a:r>
            <a:r>
              <a:rPr lang="en-US" sz="2400" i="1" dirty="0" smtClean="0">
                <a:solidFill>
                  <a:srgbClr val="FF0000"/>
                </a:solidFill>
              </a:rPr>
              <a:t>Appendix K </a:t>
            </a:r>
            <a:r>
              <a:rPr lang="en-US" sz="2400" b="1" dirty="0" smtClean="0">
                <a:solidFill>
                  <a:srgbClr val="FF0000"/>
                </a:solidFill>
              </a:rPr>
              <a:t>Course Maps </a:t>
            </a:r>
            <a:r>
              <a:rPr lang="en-US" sz="2400" dirty="0" smtClean="0">
                <a:solidFill>
                  <a:srgbClr val="FF0000"/>
                </a:solidFill>
              </a:rPr>
              <a:t>as a guide</a:t>
            </a:r>
          </a:p>
          <a:p>
            <a:pPr marL="457200" indent="-457200">
              <a:spcBef>
                <a:spcPts val="1200"/>
              </a:spcBef>
              <a:buFont typeface="Wingdings" charset="2"/>
              <a:buChar char="Ø"/>
            </a:pPr>
            <a:endParaRPr lang="en-US" sz="2400" dirty="0">
              <a:solidFill>
                <a:srgbClr val="0000FF"/>
              </a:solidFill>
            </a:endParaRPr>
          </a:p>
          <a:p>
            <a:endParaRPr lang="en-US"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How do you teach Earth and Space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in alignment with the NGSS?</a:t>
            </a:r>
            <a:endParaRPr lang="en-US" sz="2800" dirty="0" smtClean="0">
              <a:solidFill>
                <a:srgbClr val="FFFF00"/>
              </a:solidFill>
            </a:endParaRPr>
          </a:p>
        </p:txBody>
      </p:sp>
    </p:spTree>
    <p:extLst>
      <p:ext uri="{BB962C8B-B14F-4D97-AF65-F5344CB8AC3E}">
        <p14:creationId xmlns:p14="http://schemas.microsoft.com/office/powerpoint/2010/main" val="12352271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686800" cy="4524315"/>
          </a:xfrm>
          <a:prstGeom prst="rect">
            <a:avLst/>
          </a:prstGeom>
          <a:noFill/>
        </p:spPr>
        <p:txBody>
          <a:bodyPr wrap="square" rtlCol="0">
            <a:spAutoFit/>
          </a:bodyPr>
          <a:lstStyle/>
          <a:p>
            <a:r>
              <a:rPr lang="en-US" sz="3200" dirty="0" smtClean="0">
                <a:solidFill>
                  <a:srgbClr val="FFFF00"/>
                </a:solidFill>
              </a:rPr>
              <a:t>In what year were the first US </a:t>
            </a:r>
            <a:r>
              <a:rPr lang="en-US" sz="3200" i="1" dirty="0" smtClean="0">
                <a:solidFill>
                  <a:srgbClr val="00FF00"/>
                </a:solidFill>
              </a:rPr>
              <a:t>national</a:t>
            </a:r>
            <a:r>
              <a:rPr lang="en-US" sz="3200" dirty="0" smtClean="0">
                <a:solidFill>
                  <a:srgbClr val="00FF00"/>
                </a:solidFill>
              </a:rPr>
              <a:t> </a:t>
            </a:r>
            <a:r>
              <a:rPr lang="en-US" sz="3200" dirty="0" smtClean="0">
                <a:solidFill>
                  <a:srgbClr val="FFFF00"/>
                </a:solidFill>
              </a:rPr>
              <a:t>science K-12 standards adopted?</a:t>
            </a:r>
          </a:p>
          <a:p>
            <a:endParaRPr lang="en-US" sz="3200" dirty="0">
              <a:solidFill>
                <a:srgbClr val="FFFF00"/>
              </a:solidFill>
            </a:endParaRPr>
          </a:p>
          <a:p>
            <a:pPr marL="457200" indent="-457200">
              <a:buAutoNum type="alphaLcParenR"/>
            </a:pPr>
            <a:r>
              <a:rPr lang="en-US" sz="3200" dirty="0" smtClean="0">
                <a:solidFill>
                  <a:srgbClr val="FFFF00"/>
                </a:solidFill>
              </a:rPr>
              <a:t>1893</a:t>
            </a:r>
          </a:p>
          <a:p>
            <a:pPr marL="457200" indent="-457200">
              <a:buAutoNum type="alphaLcParenR"/>
            </a:pPr>
            <a:r>
              <a:rPr lang="en-US" sz="3200" dirty="0" smtClean="0">
                <a:solidFill>
                  <a:srgbClr val="FFFF00"/>
                </a:solidFill>
              </a:rPr>
              <a:t>1965</a:t>
            </a:r>
          </a:p>
          <a:p>
            <a:pPr marL="457200" indent="-457200">
              <a:buAutoNum type="alphaLcParenR"/>
            </a:pPr>
            <a:r>
              <a:rPr lang="en-US" sz="3200" dirty="0" smtClean="0">
                <a:solidFill>
                  <a:srgbClr val="FFFF00"/>
                </a:solidFill>
              </a:rPr>
              <a:t>1995</a:t>
            </a:r>
          </a:p>
          <a:p>
            <a:pPr marL="457200" indent="-457200">
              <a:buAutoNum type="alphaLcParenR"/>
            </a:pPr>
            <a:r>
              <a:rPr lang="en-US" sz="3200" dirty="0" smtClean="0">
                <a:solidFill>
                  <a:srgbClr val="FFFF00"/>
                </a:solidFill>
              </a:rPr>
              <a:t>2013</a:t>
            </a:r>
          </a:p>
          <a:p>
            <a:pPr marL="457200" indent="-457200">
              <a:buAutoNum type="alphaLcParenR"/>
            </a:pPr>
            <a:r>
              <a:rPr lang="en-US" sz="3200" dirty="0">
                <a:solidFill>
                  <a:srgbClr val="FFFF00"/>
                </a:solidFill>
              </a:rPr>
              <a:t>N</a:t>
            </a:r>
            <a:r>
              <a:rPr lang="en-US" sz="3200" dirty="0" smtClean="0">
                <a:solidFill>
                  <a:srgbClr val="FFFF00"/>
                </a:solidFill>
              </a:rPr>
              <a:t>ever</a:t>
            </a:r>
          </a:p>
          <a:p>
            <a:endParaRPr lang="en-US" sz="3200" dirty="0">
              <a:solidFill>
                <a:srgbClr val="FFFF00"/>
              </a:solidFill>
            </a:endParaRPr>
          </a:p>
        </p:txBody>
      </p:sp>
    </p:spTree>
    <p:extLst>
      <p:ext uri="{BB962C8B-B14F-4D97-AF65-F5344CB8AC3E}">
        <p14:creationId xmlns:p14="http://schemas.microsoft.com/office/powerpoint/2010/main" val="19342892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457647" y="1599531"/>
            <a:ext cx="8457753" cy="4526235"/>
          </a:xfrm>
          <a:prstGeom prst="rect">
            <a:avLst/>
          </a:prstGeom>
          <a:noFill/>
          <a:ln w="9525">
            <a:noFill/>
            <a:miter lim="800000"/>
            <a:headEnd/>
            <a:tailEnd/>
          </a:ln>
        </p:spPr>
        <p:txBody>
          <a:bodyPr vert="horz" wrap="square" lIns="89294" tIns="53576" rIns="89294" bIns="5357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The NRC Framework is the Skeleton</a:t>
            </a:r>
          </a:p>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The NGSS are the fleshed-out organs</a:t>
            </a:r>
          </a:p>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Curricula will be the clothes.</a:t>
            </a:r>
          </a:p>
          <a:p>
            <a:pPr marL="34602" lvl="1" indent="0" defTabSz="914145">
              <a:lnSpc>
                <a:spcPct val="80000"/>
              </a:lnSpc>
              <a:spcBef>
                <a:spcPts val="562"/>
              </a:spcBef>
              <a:buFontTx/>
              <a:buNone/>
            </a:pPr>
            <a:endParaRPr lang="en-US" sz="2400" b="1" dirty="0">
              <a:solidFill>
                <a:srgbClr val="000099"/>
              </a:solidFill>
              <a:latin typeface="Helvetica" charset="0"/>
              <a:ea typeface="Helvetica" charset="0"/>
              <a:cs typeface="Helvetica" charset="0"/>
              <a:sym typeface="Helvetica" charset="0"/>
            </a:endParaRPr>
          </a:p>
          <a:p>
            <a:pPr marL="34602" lvl="1" indent="0" defTabSz="914145">
              <a:lnSpc>
                <a:spcPct val="80000"/>
              </a:lnSpc>
              <a:spcBef>
                <a:spcPts val="562"/>
              </a:spcBef>
              <a:buFontTx/>
              <a:buNone/>
            </a:pPr>
            <a:endParaRPr lang="en-US" sz="2400" b="1" dirty="0" smtClean="0">
              <a:solidFill>
                <a:srgbClr val="000099"/>
              </a:solidFill>
              <a:latin typeface="Helvetica" charset="0"/>
              <a:ea typeface="Helvetica" charset="0"/>
              <a:cs typeface="Helvetica" charset="0"/>
              <a:sym typeface="Helvetica" charset="0"/>
            </a:endParaRPr>
          </a:p>
          <a:p>
            <a:pPr marL="34602" lvl="1" indent="0" defTabSz="914145">
              <a:lnSpc>
                <a:spcPct val="80000"/>
              </a:lnSpc>
              <a:spcBef>
                <a:spcPts val="562"/>
              </a:spcBef>
              <a:buFontTx/>
              <a:buNone/>
            </a:pPr>
            <a:endParaRPr lang="en-US" sz="2400" b="1" dirty="0">
              <a:solidFill>
                <a:srgbClr val="000099"/>
              </a:solidFill>
              <a:latin typeface="Helvetica" charset="0"/>
              <a:ea typeface="Helvetica" charset="0"/>
              <a:cs typeface="Helvetica" charset="0"/>
              <a:sym typeface="Helvetica" charset="0"/>
            </a:endParaRPr>
          </a:p>
          <a:p>
            <a:pPr marL="34602" lvl="1" indent="0" defTabSz="914145">
              <a:lnSpc>
                <a:spcPct val="80000"/>
              </a:lnSpc>
              <a:spcBef>
                <a:spcPts val="562"/>
              </a:spcBef>
              <a:buFontTx/>
              <a:buNone/>
            </a:pPr>
            <a:endParaRPr lang="en-US" sz="2400" b="1" dirty="0">
              <a:solidFill>
                <a:srgbClr val="000099"/>
              </a:solidFill>
              <a:latin typeface="Helvetica" charset="0"/>
              <a:ea typeface="Helvetica" charset="0"/>
              <a:cs typeface="Helvetica" charset="0"/>
              <a:sym typeface="Helvetica" charset="0"/>
            </a:endParaRPr>
          </a:p>
        </p:txBody>
      </p:sp>
      <p:sp>
        <p:nvSpPr>
          <p:cNvPr id="11" name="Rectangle 10"/>
          <p:cNvSpPr/>
          <p:nvPr/>
        </p:nvSpPr>
        <p:spPr>
          <a:xfrm>
            <a:off x="0" y="3048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5"/>
          <p:cNvSpPr>
            <a:spLocks noGrp="1" noChangeArrowheads="1"/>
          </p:cNvSpPr>
          <p:nvPr>
            <p:ph type="title"/>
          </p:nvPr>
        </p:nvSpPr>
        <p:spPr>
          <a:xfrm>
            <a:off x="0" y="304800"/>
            <a:ext cx="9144000" cy="1143000"/>
          </a:xfrm>
        </p:spPr>
        <p:txBody>
          <a:bodyPr lIns="89294" tIns="44647" rIns="89294" bIns="44647"/>
          <a:lstStyle/>
          <a:p>
            <a:pPr defTabSz="914145"/>
            <a:r>
              <a:rPr lang="en-US" sz="3400" dirty="0" smtClean="0">
                <a:solidFill>
                  <a:srgbClr val="FFFF00"/>
                </a:solidFill>
                <a:latin typeface="Helvetica" charset="0"/>
                <a:ea typeface="Helvetica" charset="0"/>
                <a:cs typeface="Helvetica" charset="0"/>
                <a:sym typeface="Helvetica" charset="0"/>
              </a:rPr>
              <a:t>The NGSS are </a:t>
            </a:r>
            <a:r>
              <a:rPr lang="en-US" sz="3400" i="1" dirty="0" smtClean="0">
                <a:solidFill>
                  <a:srgbClr val="FFFF00"/>
                </a:solidFill>
                <a:latin typeface="Helvetica" charset="0"/>
                <a:ea typeface="Helvetica" charset="0"/>
                <a:cs typeface="Helvetica" charset="0"/>
                <a:sym typeface="Helvetica" charset="0"/>
              </a:rPr>
              <a:t>NOT</a:t>
            </a:r>
            <a:r>
              <a:rPr lang="en-US" sz="3400" dirty="0" smtClean="0">
                <a:solidFill>
                  <a:srgbClr val="FFFF00"/>
                </a:solidFill>
                <a:latin typeface="Helvetica" charset="0"/>
                <a:ea typeface="Helvetica" charset="0"/>
                <a:cs typeface="Helvetica" charset="0"/>
                <a:sym typeface="Helvetica" charset="0"/>
              </a:rPr>
              <a:t> a Curriculum</a:t>
            </a:r>
            <a:endParaRPr lang="en-US" dirty="0" smtClean="0">
              <a:solidFill>
                <a:srgbClr val="FFFF00"/>
              </a:solidFill>
            </a:endParaRPr>
          </a:p>
        </p:txBody>
      </p:sp>
    </p:spTree>
    <p:extLst>
      <p:ext uri="{BB962C8B-B14F-4D97-AF65-F5344CB8AC3E}">
        <p14:creationId xmlns:p14="http://schemas.microsoft.com/office/powerpoint/2010/main" val="21760110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fami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140300"/>
            <a:ext cx="3717700" cy="3717700"/>
          </a:xfrm>
          <a:prstGeom prst="rect">
            <a:avLst/>
          </a:prstGeom>
        </p:spPr>
      </p:pic>
      <p:sp>
        <p:nvSpPr>
          <p:cNvPr id="7" name="Rectangle 8"/>
          <p:cNvSpPr txBox="1">
            <a:spLocks noChangeArrowheads="1"/>
          </p:cNvSpPr>
          <p:nvPr/>
        </p:nvSpPr>
        <p:spPr bwMode="auto">
          <a:xfrm>
            <a:off x="457647" y="1599531"/>
            <a:ext cx="8457753" cy="4526235"/>
          </a:xfrm>
          <a:prstGeom prst="rect">
            <a:avLst/>
          </a:prstGeom>
          <a:noFill/>
          <a:ln w="9525">
            <a:noFill/>
            <a:miter lim="800000"/>
            <a:headEnd/>
            <a:tailEnd/>
          </a:ln>
        </p:spPr>
        <p:txBody>
          <a:bodyPr vert="horz" wrap="square" lIns="89294" tIns="53576" rIns="89294" bIns="5357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The NRC Framework is the Skeleton</a:t>
            </a:r>
          </a:p>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The NGSS are the fleshed-out organs</a:t>
            </a:r>
          </a:p>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Curricula will be the clothes.</a:t>
            </a:r>
          </a:p>
          <a:p>
            <a:pPr marL="34602" lvl="1" indent="0" defTabSz="914145">
              <a:lnSpc>
                <a:spcPct val="80000"/>
              </a:lnSpc>
              <a:spcBef>
                <a:spcPts val="562"/>
              </a:spcBef>
              <a:buFontTx/>
              <a:buNone/>
            </a:pPr>
            <a:endParaRPr lang="en-US" sz="2400" b="1" dirty="0">
              <a:solidFill>
                <a:srgbClr val="000099"/>
              </a:solidFill>
              <a:latin typeface="Helvetica" charset="0"/>
              <a:ea typeface="Helvetica" charset="0"/>
              <a:cs typeface="Helvetica" charset="0"/>
              <a:sym typeface="Helvetica" charset="0"/>
            </a:endParaRPr>
          </a:p>
          <a:p>
            <a:pPr marL="34602" lvl="1" indent="0" defTabSz="914145">
              <a:lnSpc>
                <a:spcPct val="80000"/>
              </a:lnSpc>
              <a:spcBef>
                <a:spcPts val="562"/>
              </a:spcBef>
              <a:buFontTx/>
              <a:buNone/>
            </a:pPr>
            <a:endParaRPr lang="en-US" sz="2400" b="1" dirty="0" smtClean="0">
              <a:solidFill>
                <a:srgbClr val="000099"/>
              </a:solidFill>
              <a:latin typeface="Helvetica" charset="0"/>
              <a:ea typeface="Helvetica" charset="0"/>
              <a:cs typeface="Helvetica" charset="0"/>
              <a:sym typeface="Helvetica" charset="0"/>
            </a:endParaRPr>
          </a:p>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You can dress up the NGSS</a:t>
            </a:r>
          </a:p>
          <a:p>
            <a:pPr marL="34602" lvl="1" indent="0" defTabSz="914145">
              <a:lnSpc>
                <a:spcPct val="80000"/>
              </a:lnSpc>
              <a:spcBef>
                <a:spcPts val="562"/>
              </a:spcBef>
              <a:buFontTx/>
              <a:buNone/>
            </a:pPr>
            <a:r>
              <a:rPr lang="en-US" sz="2400" b="1" dirty="0" smtClean="0">
                <a:solidFill>
                  <a:srgbClr val="000099"/>
                </a:solidFill>
                <a:latin typeface="Helvetica" charset="0"/>
                <a:ea typeface="Helvetica" charset="0"/>
                <a:cs typeface="Helvetica" charset="0"/>
                <a:sym typeface="Helvetica" charset="0"/>
              </a:rPr>
              <a:t>any way that you want!</a:t>
            </a:r>
          </a:p>
          <a:p>
            <a:pPr marL="34602" lvl="1" indent="0" defTabSz="914145">
              <a:lnSpc>
                <a:spcPct val="80000"/>
              </a:lnSpc>
              <a:spcBef>
                <a:spcPts val="562"/>
              </a:spcBef>
              <a:buFontTx/>
              <a:buNone/>
            </a:pPr>
            <a:endParaRPr lang="en-US" sz="2400" b="1" dirty="0">
              <a:solidFill>
                <a:srgbClr val="000099"/>
              </a:solidFill>
              <a:latin typeface="Helvetica" charset="0"/>
              <a:ea typeface="Helvetica" charset="0"/>
              <a:cs typeface="Helvetica" charset="0"/>
              <a:sym typeface="Helvetica" charset="0"/>
            </a:endParaRPr>
          </a:p>
          <a:p>
            <a:pPr marL="34602" lvl="1" indent="0" defTabSz="914145">
              <a:lnSpc>
                <a:spcPct val="80000"/>
              </a:lnSpc>
              <a:spcBef>
                <a:spcPts val="562"/>
              </a:spcBef>
              <a:buFontTx/>
              <a:buNone/>
            </a:pPr>
            <a:endParaRPr lang="en-US" sz="2400" b="1" dirty="0">
              <a:solidFill>
                <a:srgbClr val="000099"/>
              </a:solidFill>
              <a:latin typeface="Helvetica" charset="0"/>
              <a:ea typeface="Helvetica" charset="0"/>
              <a:cs typeface="Helvetica" charset="0"/>
              <a:sym typeface="Helvetica" charset="0"/>
            </a:endParaRPr>
          </a:p>
        </p:txBody>
      </p:sp>
      <p:sp>
        <p:nvSpPr>
          <p:cNvPr id="6" name="Rectangle 5"/>
          <p:cNvSpPr/>
          <p:nvPr/>
        </p:nvSpPr>
        <p:spPr>
          <a:xfrm>
            <a:off x="0" y="3048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5"/>
          <p:cNvSpPr>
            <a:spLocks noGrp="1" noChangeArrowheads="1"/>
          </p:cNvSpPr>
          <p:nvPr>
            <p:ph type="title"/>
          </p:nvPr>
        </p:nvSpPr>
        <p:spPr>
          <a:xfrm>
            <a:off x="0" y="304800"/>
            <a:ext cx="9144000" cy="1143000"/>
          </a:xfrm>
        </p:spPr>
        <p:txBody>
          <a:bodyPr lIns="89294" tIns="44647" rIns="89294" bIns="44647"/>
          <a:lstStyle/>
          <a:p>
            <a:pPr defTabSz="914145"/>
            <a:r>
              <a:rPr lang="en-US" sz="3400" dirty="0" smtClean="0">
                <a:solidFill>
                  <a:srgbClr val="FFFF00"/>
                </a:solidFill>
                <a:latin typeface="Helvetica" charset="0"/>
                <a:ea typeface="Helvetica" charset="0"/>
                <a:cs typeface="Helvetica" charset="0"/>
                <a:sym typeface="Helvetica" charset="0"/>
              </a:rPr>
              <a:t>The NGSS are </a:t>
            </a:r>
            <a:r>
              <a:rPr lang="en-US" sz="3400" i="1" dirty="0" smtClean="0">
                <a:solidFill>
                  <a:srgbClr val="FFFF00"/>
                </a:solidFill>
                <a:latin typeface="Helvetica" charset="0"/>
                <a:ea typeface="Helvetica" charset="0"/>
                <a:cs typeface="Helvetica" charset="0"/>
                <a:sym typeface="Helvetica" charset="0"/>
              </a:rPr>
              <a:t>NOT</a:t>
            </a:r>
            <a:r>
              <a:rPr lang="en-US" sz="3400" dirty="0" smtClean="0">
                <a:solidFill>
                  <a:srgbClr val="FFFF00"/>
                </a:solidFill>
                <a:latin typeface="Helvetica" charset="0"/>
                <a:ea typeface="Helvetica" charset="0"/>
                <a:cs typeface="Helvetica" charset="0"/>
                <a:sym typeface="Helvetica" charset="0"/>
              </a:rPr>
              <a:t> a Curriculum</a:t>
            </a:r>
            <a:endParaRPr lang="en-US" dirty="0" smtClean="0">
              <a:solidFill>
                <a:srgbClr val="FFFF00"/>
              </a:solidFill>
            </a:endParaRPr>
          </a:p>
        </p:txBody>
      </p:sp>
    </p:spTree>
    <p:extLst>
      <p:ext uri="{BB962C8B-B14F-4D97-AF65-F5344CB8AC3E}">
        <p14:creationId xmlns:p14="http://schemas.microsoft.com/office/powerpoint/2010/main" val="11501203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sp>
        <p:nvSpPr>
          <p:cNvPr id="7" name="TextBox 6"/>
          <p:cNvSpPr txBox="1"/>
          <p:nvPr/>
        </p:nvSpPr>
        <p:spPr>
          <a:xfrm>
            <a:off x="685800" y="1447800"/>
            <a:ext cx="7469413" cy="461665"/>
          </a:xfrm>
          <a:prstGeom prst="rect">
            <a:avLst/>
          </a:prstGeom>
          <a:noFill/>
        </p:spPr>
        <p:txBody>
          <a:bodyPr wrap="none" rtlCol="0">
            <a:spAutoFit/>
          </a:bodyPr>
          <a:lstStyle/>
          <a:p>
            <a:pPr eaLnBrk="1" hangingPunct="1"/>
            <a:r>
              <a:rPr lang="en-US" sz="2400" b="1" u="sng" dirty="0" smtClean="0"/>
              <a:t>Course Map #1: Conceptual Understanding Model</a:t>
            </a:r>
            <a:endParaRPr lang="en-US" sz="2400" b="1" u="sng" dirty="0"/>
          </a:p>
        </p:txBody>
      </p:sp>
      <p:pic>
        <p:nvPicPr>
          <p:cNvPr id="8" name="Picture 7" descr="p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1488"/>
            <a:ext cx="9144000" cy="4818529"/>
          </a:xfrm>
          <a:prstGeom prst="rect">
            <a:avLst/>
          </a:prstGeom>
        </p:spPr>
      </p:pic>
      <p:sp>
        <p:nvSpPr>
          <p:cNvPr id="6" name="Rectangle 5"/>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5"/>
          <p:cNvSpPr txBox="1">
            <a:spLocks noChangeArrowheads="1"/>
          </p:cNvSpPr>
          <p:nvPr/>
        </p:nvSpPr>
        <p:spPr bwMode="auto">
          <a:xfrm>
            <a:off x="32407" y="228600"/>
            <a:ext cx="9144000" cy="1143000"/>
          </a:xfrm>
          <a:prstGeom prst="rect">
            <a:avLst/>
          </a:prstGeom>
          <a:noFill/>
          <a:ln w="9525">
            <a:noFill/>
            <a:miter lim="800000"/>
            <a:headEnd/>
            <a:tailEnd/>
          </a:ln>
        </p:spPr>
        <p:txBody>
          <a:bodyPr vert="horz" wrap="square" lIns="89294" tIns="44647" rIns="89294" bIns="4464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a:lstStyle>
          <a:p>
            <a:pPr defTabSz="914145"/>
            <a:r>
              <a:rPr lang="en-US" sz="2400" dirty="0" smtClean="0">
                <a:solidFill>
                  <a:srgbClr val="FFFF00"/>
                </a:solidFill>
                <a:latin typeface="Helvetica" charset="0"/>
                <a:ea typeface="Helvetica" charset="0"/>
                <a:cs typeface="Helvetica" charset="0"/>
                <a:sym typeface="Helvetica" charset="0"/>
              </a:rPr>
              <a:t>How would you construct a 6-12 curriculum around the NGSS, given the amount and complexity of Earth and Space Science?</a:t>
            </a:r>
            <a:endParaRPr lang="en-US" sz="2400" dirty="0" smtClean="0">
              <a:solidFill>
                <a:srgbClr val="FFFF00"/>
              </a:solidFill>
            </a:endParaRPr>
          </a:p>
        </p:txBody>
      </p:sp>
    </p:spTree>
    <p:extLst>
      <p:ext uri="{BB962C8B-B14F-4D97-AF65-F5344CB8AC3E}">
        <p14:creationId xmlns:p14="http://schemas.microsoft.com/office/powerpoint/2010/main" val="8907377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027" y="0"/>
            <a:ext cx="6450973" cy="6857999"/>
          </a:xfrm>
          <a:prstGeom prst="rect">
            <a:avLst/>
          </a:prstGeom>
        </p:spPr>
      </p:pic>
      <p:sp>
        <p:nvSpPr>
          <p:cNvPr id="10" name="TextBox 9"/>
          <p:cNvSpPr txBox="1"/>
          <p:nvPr/>
        </p:nvSpPr>
        <p:spPr>
          <a:xfrm>
            <a:off x="5781" y="1143000"/>
            <a:ext cx="2813619" cy="4154983"/>
          </a:xfrm>
          <a:prstGeom prst="rect">
            <a:avLst/>
          </a:prstGeom>
          <a:noFill/>
        </p:spPr>
        <p:txBody>
          <a:bodyPr wrap="square" rtlCol="0">
            <a:spAutoFit/>
          </a:bodyPr>
          <a:lstStyle/>
          <a:p>
            <a:pPr eaLnBrk="1" hangingPunct="1"/>
            <a:r>
              <a:rPr lang="en-US" sz="2400" b="1" u="sng" dirty="0" smtClean="0"/>
              <a:t>Course Map #1: Conceptual Understanding Model:</a:t>
            </a:r>
          </a:p>
          <a:p>
            <a:pPr eaLnBrk="1" hangingPunct="1"/>
            <a:endParaRPr lang="en-US" sz="2400" b="1" u="sng" dirty="0"/>
          </a:p>
          <a:p>
            <a:pPr eaLnBrk="1" hangingPunct="1"/>
            <a:r>
              <a:rPr lang="en-US" sz="2400" dirty="0" smtClean="0"/>
              <a:t>Courses constructed based on the most efficient and logical progression of concepts</a:t>
            </a:r>
            <a:endParaRPr lang="en-US" sz="2400" dirty="0"/>
          </a:p>
        </p:txBody>
      </p:sp>
    </p:spTree>
    <p:extLst>
      <p:ext uri="{BB962C8B-B14F-4D97-AF65-F5344CB8AC3E}">
        <p14:creationId xmlns:p14="http://schemas.microsoft.com/office/powerpoint/2010/main" val="2834511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1447800"/>
            <a:ext cx="3810000" cy="3416320"/>
          </a:xfrm>
          <a:prstGeom prst="rect">
            <a:avLst/>
          </a:prstGeom>
          <a:noFill/>
        </p:spPr>
        <p:txBody>
          <a:bodyPr wrap="square" rtlCol="0">
            <a:spAutoFit/>
          </a:bodyPr>
          <a:lstStyle/>
          <a:p>
            <a:pPr eaLnBrk="1" hangingPunct="1"/>
            <a:r>
              <a:rPr lang="en-US" sz="2400" b="1" u="sng" dirty="0" smtClean="0"/>
              <a:t>Course Map #2: Science Domains Model: </a:t>
            </a:r>
          </a:p>
          <a:p>
            <a:pPr eaLnBrk="1" hangingPunct="1"/>
            <a:endParaRPr lang="en-US" sz="2400" b="1" u="sng" dirty="0" smtClean="0"/>
          </a:p>
          <a:p>
            <a:pPr eaLnBrk="1" hangingPunct="1"/>
            <a:r>
              <a:rPr lang="en-US" sz="2400" dirty="0" smtClean="0"/>
              <a:t>The 3 courses are Physical Science, Life Science, and Earth and Space Science </a:t>
            </a:r>
          </a:p>
          <a:p>
            <a:pPr eaLnBrk="1" hangingPunct="1"/>
            <a:r>
              <a:rPr lang="en-US" sz="2400" dirty="0" smtClean="0"/>
              <a:t>(for both middle and high school)</a:t>
            </a:r>
            <a:endParaRPr lang="en-US" sz="2400" dirty="0"/>
          </a:p>
        </p:txBody>
      </p:sp>
      <p:pic>
        <p:nvPicPr>
          <p:cNvPr id="11" name="Picture 10" descr="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3628"/>
            <a:ext cx="4724400" cy="6881628"/>
          </a:xfrm>
          <a:prstGeom prst="rect">
            <a:avLst/>
          </a:prstGeom>
        </p:spPr>
      </p:pic>
    </p:spTree>
    <p:extLst>
      <p:ext uri="{BB962C8B-B14F-4D97-AF65-F5344CB8AC3E}">
        <p14:creationId xmlns:p14="http://schemas.microsoft.com/office/powerpoint/2010/main" val="1069896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016" y="0"/>
            <a:ext cx="5528986" cy="6855666"/>
          </a:xfrm>
          <a:prstGeom prst="rect">
            <a:avLst/>
          </a:prstGeom>
        </p:spPr>
      </p:pic>
      <p:sp>
        <p:nvSpPr>
          <p:cNvPr id="4" name="TextBox 3"/>
          <p:cNvSpPr txBox="1"/>
          <p:nvPr/>
        </p:nvSpPr>
        <p:spPr>
          <a:xfrm>
            <a:off x="17344" y="76200"/>
            <a:ext cx="3868856" cy="5262979"/>
          </a:xfrm>
          <a:prstGeom prst="rect">
            <a:avLst/>
          </a:prstGeom>
          <a:noFill/>
        </p:spPr>
        <p:txBody>
          <a:bodyPr wrap="square" rtlCol="0">
            <a:spAutoFit/>
          </a:bodyPr>
          <a:lstStyle/>
          <a:p>
            <a:pPr eaLnBrk="1" hangingPunct="1"/>
            <a:r>
              <a:rPr lang="en-US" sz="2400" b="1" u="sng" dirty="0" smtClean="0"/>
              <a:t>Course Map #3: Modified Science Domains Model (for high school): </a:t>
            </a:r>
          </a:p>
          <a:p>
            <a:pPr eaLnBrk="1" hangingPunct="1"/>
            <a:endParaRPr lang="en-US" sz="2400" b="1" u="sng" dirty="0" smtClean="0"/>
          </a:p>
          <a:p>
            <a:pPr eaLnBrk="1" hangingPunct="1"/>
            <a:r>
              <a:rPr lang="en-US" sz="2400" dirty="0" smtClean="0"/>
              <a:t>Incorporate the Earth and Space Science into existing biology, chemistry, and physics courses.</a:t>
            </a:r>
          </a:p>
          <a:p>
            <a:pPr eaLnBrk="1" hangingPunct="1"/>
            <a:endParaRPr lang="en-US" sz="2400" dirty="0"/>
          </a:p>
          <a:p>
            <a:pPr eaLnBrk="1" hangingPunct="1"/>
            <a:r>
              <a:rPr lang="en-US" sz="2400" dirty="0" smtClean="0">
                <a:sym typeface="Wingdings"/>
              </a:rPr>
              <a:t> Least efficient in terms of instruction time; concepts taught out of order (without adequate prerequisites)</a:t>
            </a:r>
            <a:r>
              <a:rPr lang="en-US" sz="2400" dirty="0" smtClean="0"/>
              <a:t> </a:t>
            </a:r>
            <a:endParaRPr lang="en-US" sz="2400" dirty="0"/>
          </a:p>
        </p:txBody>
      </p:sp>
    </p:spTree>
    <p:extLst>
      <p:ext uri="{BB962C8B-B14F-4D97-AF65-F5344CB8AC3E}">
        <p14:creationId xmlns:p14="http://schemas.microsoft.com/office/powerpoint/2010/main" val="25916581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p:txBody>
      </p:sp>
      <p:sp>
        <p:nvSpPr>
          <p:cNvPr id="67587" name="TextBox 3"/>
          <p:cNvSpPr txBox="1">
            <a:spLocks noChangeArrowheads="1"/>
          </p:cNvSpPr>
          <p:nvPr/>
        </p:nvSpPr>
        <p:spPr bwMode="auto">
          <a:xfrm>
            <a:off x="304800" y="990600"/>
            <a:ext cx="8610600" cy="5509201"/>
          </a:xfrm>
          <a:prstGeom prst="rect">
            <a:avLst/>
          </a:prstGeom>
          <a:noFill/>
          <a:ln w="9525">
            <a:noFill/>
            <a:miter lim="800000"/>
            <a:headEnd/>
            <a:tailEnd/>
          </a:ln>
        </p:spPr>
        <p:txBody>
          <a:bodyPr>
            <a:prstTxWarp prst="textNoShape">
              <a:avLst/>
            </a:prstTxWarp>
            <a:spAutoFit/>
          </a:bodyPr>
          <a:lstStyle/>
          <a:p>
            <a:pPr algn="ctr"/>
            <a:r>
              <a:rPr lang="en-US" sz="2400" b="1" i="1" dirty="0" smtClean="0"/>
              <a:t>Number of Years of High School Science Required:</a:t>
            </a:r>
            <a:endParaRPr lang="en-US" sz="2400" dirty="0"/>
          </a:p>
          <a:p>
            <a:pPr algn="ctr"/>
            <a:endParaRPr lang="en-US" sz="2400" b="1" i="1" dirty="0">
              <a:solidFill>
                <a:srgbClr val="0000FF"/>
              </a:solidFill>
            </a:endParaRPr>
          </a:p>
          <a:p>
            <a:r>
              <a:rPr lang="en-US" sz="2400" b="1" i="1" dirty="0">
                <a:solidFill>
                  <a:srgbClr val="0000FF"/>
                </a:solidFill>
              </a:rPr>
              <a:t> </a:t>
            </a:r>
            <a:r>
              <a:rPr lang="en-US" sz="2400" b="1" dirty="0" smtClean="0"/>
              <a:t>			1987	1996	2006	2011</a:t>
            </a:r>
          </a:p>
          <a:p>
            <a:endParaRPr lang="en-US" sz="2400" b="1" dirty="0">
              <a:solidFill>
                <a:srgbClr val="0000FF"/>
              </a:solidFill>
            </a:endParaRPr>
          </a:p>
          <a:p>
            <a:r>
              <a:rPr lang="en-US" sz="2400" b="1" dirty="0" smtClean="0"/>
              <a:t>Local Decision	  6	  7	  8	  5</a:t>
            </a:r>
          </a:p>
          <a:p>
            <a:r>
              <a:rPr lang="en-US" sz="2400" b="1" dirty="0" smtClean="0"/>
              <a:t>1 – 2 Years		40	33	20	15</a:t>
            </a:r>
          </a:p>
          <a:p>
            <a:r>
              <a:rPr lang="en-US" sz="2400" b="1" dirty="0" smtClean="0"/>
              <a:t>3 Years		  3	  8	21	30</a:t>
            </a:r>
          </a:p>
          <a:p>
            <a:r>
              <a:rPr lang="en-US" sz="2400" b="1" dirty="0" smtClean="0"/>
              <a:t>4 Years		  0	  2	  1	  </a:t>
            </a:r>
            <a:r>
              <a:rPr lang="en-US" sz="2400" b="1" dirty="0"/>
              <a:t>2</a:t>
            </a:r>
            <a:endParaRPr lang="en-US" sz="2400" b="1" dirty="0" smtClean="0"/>
          </a:p>
          <a:p>
            <a:endParaRPr lang="en-US" sz="2400" b="1" dirty="0"/>
          </a:p>
          <a:p>
            <a:endParaRPr lang="en-US" sz="2400" b="1" dirty="0" smtClean="0"/>
          </a:p>
          <a:p>
            <a:endParaRPr lang="en-US" sz="2400" b="1" dirty="0"/>
          </a:p>
          <a:p>
            <a:pPr eaLnBrk="1" hangingPunct="1"/>
            <a:r>
              <a:rPr lang="en-US" sz="1600" dirty="0">
                <a:latin typeface="Arial" pitchFamily="-84" charset="0"/>
                <a:ea typeface="ＭＳ Ｐゴシック" pitchFamily="-84" charset="-128"/>
                <a:cs typeface="ＭＳ Ｐゴシック" pitchFamily="-84" charset="-128"/>
              </a:rPr>
              <a:t>1987 – leaves off Vermont and Arkansas, which both required 5 total math or science years</a:t>
            </a:r>
          </a:p>
          <a:p>
            <a:pPr eaLnBrk="1" hangingPunct="1"/>
            <a:r>
              <a:rPr lang="en-US" sz="1600" dirty="0">
                <a:latin typeface="Arial" pitchFamily="-84" charset="0"/>
                <a:ea typeface="ＭＳ Ｐゴシック" pitchFamily="-84" charset="-128"/>
                <a:cs typeface="ＭＳ Ｐゴシック" pitchFamily="-84" charset="-128"/>
              </a:rPr>
              <a:t>1996 – still leaves off Vermont for the same reason; includes DC</a:t>
            </a:r>
          </a:p>
          <a:p>
            <a:pPr eaLnBrk="1" hangingPunct="1"/>
            <a:r>
              <a:rPr lang="en-US" sz="1600" dirty="0" smtClean="0">
                <a:latin typeface="Arial" pitchFamily="-84" charset="0"/>
                <a:ea typeface="ＭＳ Ｐゴシック" pitchFamily="-84" charset="-128"/>
                <a:cs typeface="ＭＳ Ｐゴシック" pitchFamily="-84" charset="-128"/>
              </a:rPr>
              <a:t>2006, 2011 </a:t>
            </a:r>
            <a:r>
              <a:rPr lang="en-US" sz="1600" dirty="0">
                <a:latin typeface="Arial" pitchFamily="-84" charset="0"/>
                <a:ea typeface="ＭＳ Ｐゴシック" pitchFamily="-84" charset="-128"/>
                <a:cs typeface="ＭＳ Ｐゴシック" pitchFamily="-84" charset="-128"/>
              </a:rPr>
              <a:t>– all 50 </a:t>
            </a:r>
            <a:r>
              <a:rPr lang="en-US" sz="1600" dirty="0" smtClean="0">
                <a:latin typeface="Arial" pitchFamily="-84" charset="0"/>
                <a:ea typeface="ＭＳ Ｐゴシック" pitchFamily="-84" charset="-128"/>
                <a:cs typeface="ＭＳ Ｐゴシック" pitchFamily="-84" charset="-128"/>
              </a:rPr>
              <a:t>states and DC</a:t>
            </a:r>
          </a:p>
          <a:p>
            <a:pPr eaLnBrk="1" hangingPunct="1"/>
            <a:endParaRPr lang="en-US" sz="1600" dirty="0">
              <a:latin typeface="Arial" pitchFamily="-84" charset="0"/>
              <a:ea typeface="ＭＳ Ｐゴシック" pitchFamily="-84" charset="-128"/>
              <a:cs typeface="ＭＳ Ｐゴシック" pitchFamily="-84" charset="-128"/>
            </a:endParaRPr>
          </a:p>
          <a:p>
            <a:endParaRPr lang="en-US" sz="2400" b="1" dirty="0" smtClean="0"/>
          </a:p>
        </p:txBody>
      </p:sp>
      <p:sp>
        <p:nvSpPr>
          <p:cNvPr id="4" name="Rectangle 3"/>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Number of Years of High School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Required by Different States</a:t>
            </a:r>
            <a:endParaRPr lang="en-US" sz="2800" dirty="0" smtClean="0">
              <a:solidFill>
                <a:srgbClr val="FFFF00"/>
              </a:solidFill>
            </a:endParaRPr>
          </a:p>
        </p:txBody>
      </p:sp>
    </p:spTree>
    <p:extLst>
      <p:ext uri="{BB962C8B-B14F-4D97-AF65-F5344CB8AC3E}">
        <p14:creationId xmlns:p14="http://schemas.microsoft.com/office/powerpoint/2010/main" val="2267355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610600" cy="3508653"/>
          </a:xfrm>
          <a:prstGeom prst="rect">
            <a:avLst/>
          </a:prstGeom>
          <a:noFill/>
          <a:ln w="9525">
            <a:noFill/>
            <a:miter lim="800000"/>
            <a:headEnd/>
            <a:tailEnd/>
          </a:ln>
        </p:spPr>
        <p:txBody>
          <a:bodyPr>
            <a:prstTxWarp prst="textNoShape">
              <a:avLst/>
            </a:prstTxWarp>
            <a:spAutoFit/>
          </a:bodyPr>
          <a:lstStyle/>
          <a:p>
            <a:pPr marL="457200" indent="-457200">
              <a:spcBef>
                <a:spcPts val="1200"/>
              </a:spcBef>
              <a:buAutoNum type="arabicPeriod"/>
            </a:pPr>
            <a:r>
              <a:rPr lang="en-US" sz="2400" dirty="0" smtClean="0">
                <a:solidFill>
                  <a:srgbClr val="000000"/>
                </a:solidFill>
              </a:rPr>
              <a:t>Start with the Performance Expectations. </a:t>
            </a:r>
          </a:p>
          <a:p>
            <a:pPr marL="914400" lvl="1" indent="-457200">
              <a:spcBef>
                <a:spcPts val="1200"/>
              </a:spcBef>
              <a:buFont typeface="Wingdings" charset="2"/>
              <a:buChar char="Ø"/>
            </a:pPr>
            <a:r>
              <a:rPr lang="en-US" sz="2400" dirty="0" smtClean="0">
                <a:solidFill>
                  <a:srgbClr val="000000"/>
                </a:solidFill>
              </a:rPr>
              <a:t>15 at Middle School; 19 at High School</a:t>
            </a:r>
          </a:p>
          <a:p>
            <a:pPr marL="457200" indent="-457200">
              <a:spcBef>
                <a:spcPts val="1200"/>
              </a:spcBef>
              <a:buAutoNum type="arabicPeriod"/>
            </a:pPr>
            <a:r>
              <a:rPr lang="en-US" sz="2400" dirty="0">
                <a:solidFill>
                  <a:srgbClr val="000000"/>
                </a:solidFill>
              </a:rPr>
              <a:t>Determine </a:t>
            </a:r>
            <a:r>
              <a:rPr lang="en-US" sz="2400" dirty="0" smtClean="0">
                <a:solidFill>
                  <a:srgbClr val="000000"/>
                </a:solidFill>
              </a:rPr>
              <a:t>how you </a:t>
            </a:r>
            <a:r>
              <a:rPr lang="en-US" sz="2400" dirty="0">
                <a:solidFill>
                  <a:srgbClr val="000000"/>
                </a:solidFill>
              </a:rPr>
              <a:t>will be </a:t>
            </a:r>
            <a:r>
              <a:rPr lang="en-US" sz="2400" dirty="0" smtClean="0">
                <a:solidFill>
                  <a:srgbClr val="000000"/>
                </a:solidFill>
              </a:rPr>
              <a:t>organizing them</a:t>
            </a:r>
            <a:endParaRPr lang="en-US" sz="2400" dirty="0">
              <a:solidFill>
                <a:srgbClr val="000000"/>
              </a:solidFill>
            </a:endParaRPr>
          </a:p>
          <a:p>
            <a:pPr marL="914400" lvl="1" indent="-457200">
              <a:spcBef>
                <a:spcPts val="1200"/>
              </a:spcBef>
              <a:buFont typeface="Wingdings" charset="2"/>
              <a:buChar char="Ø"/>
            </a:pPr>
            <a:r>
              <a:rPr lang="en-US" sz="2400" dirty="0">
                <a:solidFill>
                  <a:srgbClr val="000000"/>
                </a:solidFill>
              </a:rPr>
              <a:t>Use the </a:t>
            </a:r>
            <a:r>
              <a:rPr lang="en-US" sz="2400" i="1" dirty="0">
                <a:solidFill>
                  <a:srgbClr val="000000"/>
                </a:solidFill>
              </a:rPr>
              <a:t>Appendix K </a:t>
            </a:r>
            <a:r>
              <a:rPr lang="en-US" sz="2400" b="1" dirty="0">
                <a:solidFill>
                  <a:srgbClr val="000000"/>
                </a:solidFill>
              </a:rPr>
              <a:t>Course Maps </a:t>
            </a:r>
            <a:r>
              <a:rPr lang="en-US" sz="2400" dirty="0">
                <a:solidFill>
                  <a:srgbClr val="000000"/>
                </a:solidFill>
              </a:rPr>
              <a:t>as a g</a:t>
            </a:r>
            <a:r>
              <a:rPr lang="en-US" sz="2400" dirty="0" smtClean="0">
                <a:solidFill>
                  <a:srgbClr val="000000"/>
                </a:solidFill>
              </a:rPr>
              <a:t>uide</a:t>
            </a:r>
            <a:endParaRPr lang="en-US" sz="2400" dirty="0">
              <a:solidFill>
                <a:srgbClr val="0000FF"/>
              </a:solidFill>
            </a:endParaRPr>
          </a:p>
          <a:p>
            <a:pPr marL="914400" lvl="1" indent="-457200">
              <a:spcBef>
                <a:spcPts val="1200"/>
              </a:spcBef>
              <a:buFont typeface="Wingdings" charset="2"/>
              <a:buChar char="Ø"/>
            </a:pPr>
            <a:r>
              <a:rPr lang="en-US" sz="2400" dirty="0" smtClean="0">
                <a:solidFill>
                  <a:srgbClr val="FF0000"/>
                </a:solidFill>
              </a:rPr>
              <a:t>Bundle Performance Expectations where possible</a:t>
            </a:r>
            <a:endParaRPr lang="en-US" sz="2400" i="1" dirty="0" smtClean="0">
              <a:solidFill>
                <a:srgbClr val="FF0000"/>
              </a:solidFill>
            </a:endParaRPr>
          </a:p>
          <a:p>
            <a:pPr>
              <a:spcBef>
                <a:spcPts val="1200"/>
              </a:spcBef>
            </a:pPr>
            <a:endParaRPr lang="en-US" sz="2400" dirty="0">
              <a:solidFill>
                <a:srgbClr val="0000FF"/>
              </a:solidFill>
            </a:endParaRPr>
          </a:p>
          <a:p>
            <a:endParaRPr lang="en-US"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How do you teach Earth and Space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in alignment with the NGSS?</a:t>
            </a:r>
            <a:endParaRPr lang="en-US" sz="2800" dirty="0" smtClean="0">
              <a:solidFill>
                <a:srgbClr val="FFFF00"/>
              </a:solidFill>
            </a:endParaRPr>
          </a:p>
        </p:txBody>
      </p:sp>
    </p:spTree>
    <p:extLst>
      <p:ext uri="{BB962C8B-B14F-4D97-AF65-F5344CB8AC3E}">
        <p14:creationId xmlns:p14="http://schemas.microsoft.com/office/powerpoint/2010/main" val="36097102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 name="TextBox 2"/>
          <p:cNvSpPr txBox="1"/>
          <p:nvPr/>
        </p:nvSpPr>
        <p:spPr>
          <a:xfrm>
            <a:off x="0" y="6103"/>
            <a:ext cx="9144000" cy="461665"/>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p:txBody>
      </p:sp>
      <p:pic>
        <p:nvPicPr>
          <p:cNvPr id="4" name="Picture 3" descr="Horseevolu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533400"/>
            <a:ext cx="5059417" cy="6145469"/>
          </a:xfrm>
          <a:prstGeom prst="rect">
            <a:avLst/>
          </a:prstGeom>
        </p:spPr>
      </p:pic>
    </p:spTree>
    <p:extLst>
      <p:ext uri="{BB962C8B-B14F-4D97-AF65-F5344CB8AC3E}">
        <p14:creationId xmlns:p14="http://schemas.microsoft.com/office/powerpoint/2010/main" val="26848881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3954929"/>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a:p>
            <a:endParaRPr lang="en-US" sz="2400" b="1" dirty="0">
              <a:solidFill>
                <a:srgbClr val="00FF00"/>
              </a:solidFill>
            </a:endParaRPr>
          </a:p>
          <a:p>
            <a:pPr>
              <a:spcAft>
                <a:spcPts val="600"/>
              </a:spcAft>
            </a:pPr>
            <a:r>
              <a:rPr lang="en-US" sz="2400" b="1" dirty="0" smtClean="0">
                <a:solidFill>
                  <a:srgbClr val="00FF00"/>
                </a:solidFill>
              </a:rPr>
              <a:t>Life Science:</a:t>
            </a:r>
          </a:p>
          <a:p>
            <a:pPr marL="917575" indent="-463550">
              <a:spcAft>
                <a:spcPts val="600"/>
              </a:spcAft>
            </a:pPr>
            <a:r>
              <a:rPr lang="en-US" sz="2000" dirty="0" smtClean="0">
                <a:solidFill>
                  <a:srgbClr val="FFBEF7"/>
                </a:solidFill>
              </a:rPr>
              <a:t>HS-LS4-1: Communicate </a:t>
            </a:r>
            <a:r>
              <a:rPr lang="en-US" sz="2000" dirty="0">
                <a:solidFill>
                  <a:srgbClr val="FFBEF7"/>
                </a:solidFill>
              </a:rPr>
              <a:t>scientific information that common ancestry and biological evolution are supported by multiple lines of empirical evidence. </a:t>
            </a:r>
            <a:endParaRPr lang="en-US" sz="2000" dirty="0" smtClean="0">
              <a:solidFill>
                <a:srgbClr val="FFBEF7"/>
              </a:solidFill>
            </a:endParaRPr>
          </a:p>
          <a:p>
            <a:pPr marL="917575" indent="-463550">
              <a:spcAft>
                <a:spcPts val="600"/>
              </a:spcAft>
            </a:pPr>
            <a:r>
              <a:rPr lang="en-US" sz="2000" dirty="0" smtClean="0">
                <a:solidFill>
                  <a:srgbClr val="FFBEF7"/>
                </a:solidFill>
              </a:rPr>
              <a:t>HS-LS4-5: Evaluate </a:t>
            </a:r>
            <a:r>
              <a:rPr lang="en-US" sz="2000" dirty="0">
                <a:solidFill>
                  <a:srgbClr val="FFBEF7"/>
                </a:solidFill>
              </a:rPr>
              <a:t>the evidence supporting claims that changes in environmental conditions may result in:  (1) increases in the number of individuals of some species, (2) the emergence of new species over time, and (3) the extinction of other species. </a:t>
            </a:r>
            <a:endParaRPr lang="en-US" sz="2000" dirty="0" smtClean="0">
              <a:solidFill>
                <a:srgbClr val="FFBEF7"/>
              </a:solidFill>
            </a:endParaRPr>
          </a:p>
          <a:p>
            <a:pPr>
              <a:spcAft>
                <a:spcPts val="600"/>
              </a:spcAft>
            </a:pPr>
            <a:endParaRPr lang="en-US" sz="2400" b="1" dirty="0" smtClean="0">
              <a:solidFill>
                <a:srgbClr val="00FF00"/>
              </a:solidFill>
            </a:endParaRPr>
          </a:p>
        </p:txBody>
      </p:sp>
      <p:sp>
        <p:nvSpPr>
          <p:cNvPr id="6" name="TextBox 5"/>
          <p:cNvSpPr txBox="1"/>
          <p:nvPr/>
        </p:nvSpPr>
        <p:spPr>
          <a:xfrm>
            <a:off x="0" y="6103"/>
            <a:ext cx="9144000" cy="461665"/>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p:txBody>
      </p:sp>
      <p:pic>
        <p:nvPicPr>
          <p:cNvPr id="2" name="Picture 1" descr="evolu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038600"/>
            <a:ext cx="8428446" cy="2215236"/>
          </a:xfrm>
          <a:prstGeom prst="rect">
            <a:avLst/>
          </a:prstGeom>
        </p:spPr>
      </p:pic>
    </p:spTree>
    <p:extLst>
      <p:ext uri="{BB962C8B-B14F-4D97-AF65-F5344CB8AC3E}">
        <p14:creationId xmlns:p14="http://schemas.microsoft.com/office/powerpoint/2010/main" val="25695087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686800" cy="5016757"/>
          </a:xfrm>
          <a:prstGeom prst="rect">
            <a:avLst/>
          </a:prstGeom>
          <a:noFill/>
        </p:spPr>
        <p:txBody>
          <a:bodyPr wrap="square" rtlCol="0">
            <a:spAutoFit/>
          </a:bodyPr>
          <a:lstStyle/>
          <a:p>
            <a:r>
              <a:rPr lang="en-US" sz="3200" dirty="0">
                <a:solidFill>
                  <a:srgbClr val="FFFF00"/>
                </a:solidFill>
              </a:rPr>
              <a:t>In what year were the first US </a:t>
            </a:r>
            <a:r>
              <a:rPr lang="en-US" sz="3200" i="1" dirty="0">
                <a:solidFill>
                  <a:srgbClr val="00FF00"/>
                </a:solidFill>
              </a:rPr>
              <a:t>national</a:t>
            </a:r>
            <a:r>
              <a:rPr lang="en-US" sz="3200" dirty="0">
                <a:solidFill>
                  <a:srgbClr val="00FF00"/>
                </a:solidFill>
              </a:rPr>
              <a:t> </a:t>
            </a:r>
            <a:r>
              <a:rPr lang="en-US" sz="3200" dirty="0">
                <a:solidFill>
                  <a:srgbClr val="FFFF00"/>
                </a:solidFill>
              </a:rPr>
              <a:t>science K-12 standards adopted?</a:t>
            </a:r>
            <a:endParaRPr lang="en-US" sz="3200" dirty="0" smtClean="0">
              <a:solidFill>
                <a:srgbClr val="FFFF00"/>
              </a:solidFill>
            </a:endParaRPr>
          </a:p>
          <a:p>
            <a:endParaRPr lang="en-US" sz="3200" dirty="0">
              <a:solidFill>
                <a:srgbClr val="FFFF00"/>
              </a:solidFill>
            </a:endParaRPr>
          </a:p>
          <a:p>
            <a:pPr marL="457200" indent="-457200">
              <a:buAutoNum type="alphaLcParenR"/>
            </a:pPr>
            <a:r>
              <a:rPr lang="en-US" sz="3200" dirty="0" smtClean="0">
                <a:solidFill>
                  <a:srgbClr val="FFFF00"/>
                </a:solidFill>
              </a:rPr>
              <a:t>1893</a:t>
            </a:r>
          </a:p>
          <a:p>
            <a:pPr marL="457200" indent="-457200">
              <a:buAutoNum type="alphaLcParenR"/>
            </a:pPr>
            <a:r>
              <a:rPr lang="en-US" sz="3200" dirty="0" smtClean="0">
                <a:solidFill>
                  <a:srgbClr val="FFFF00"/>
                </a:solidFill>
              </a:rPr>
              <a:t>1965</a:t>
            </a:r>
          </a:p>
          <a:p>
            <a:pPr marL="457200" indent="-457200">
              <a:buAutoNum type="alphaLcParenR"/>
            </a:pPr>
            <a:r>
              <a:rPr lang="en-US" sz="3200" dirty="0" smtClean="0">
                <a:solidFill>
                  <a:srgbClr val="FFFF00"/>
                </a:solidFill>
              </a:rPr>
              <a:t>1995</a:t>
            </a:r>
          </a:p>
          <a:p>
            <a:pPr marL="457200" indent="-457200">
              <a:buAutoNum type="alphaLcParenR"/>
            </a:pPr>
            <a:r>
              <a:rPr lang="en-US" sz="3200" dirty="0" smtClean="0">
                <a:solidFill>
                  <a:srgbClr val="FFFF00"/>
                </a:solidFill>
              </a:rPr>
              <a:t>2013</a:t>
            </a:r>
          </a:p>
          <a:p>
            <a:pPr marL="457200" indent="-457200">
              <a:buAutoNum type="alphaLcParenR"/>
            </a:pPr>
            <a:r>
              <a:rPr lang="en-US" sz="3200" b="1" dirty="0" smtClean="0">
                <a:solidFill>
                  <a:srgbClr val="00FF00"/>
                </a:solidFill>
              </a:rPr>
              <a:t> Never </a:t>
            </a:r>
            <a:r>
              <a:rPr lang="en-US" sz="3200" b="1" dirty="0" smtClean="0">
                <a:solidFill>
                  <a:srgbClr val="00FF00"/>
                </a:solidFill>
                <a:sym typeface="Wingdings"/>
              </a:rPr>
              <a:t></a:t>
            </a:r>
            <a:endParaRPr lang="en-US" sz="3200" b="1" dirty="0" smtClean="0">
              <a:solidFill>
                <a:srgbClr val="00FF00"/>
              </a:solidFill>
            </a:endParaRPr>
          </a:p>
          <a:p>
            <a:pPr marL="457200" indent="-457200">
              <a:buAutoNum type="alphaLcParenR"/>
            </a:pPr>
            <a:endParaRPr lang="en-US" sz="3200" dirty="0">
              <a:solidFill>
                <a:srgbClr val="FFFF00"/>
              </a:solidFill>
            </a:endParaRPr>
          </a:p>
          <a:p>
            <a:endParaRPr lang="en-US" sz="3200" dirty="0" smtClean="0">
              <a:solidFill>
                <a:srgbClr val="FFFF00"/>
              </a:solidFill>
            </a:endParaRPr>
          </a:p>
        </p:txBody>
      </p:sp>
    </p:spTree>
    <p:extLst>
      <p:ext uri="{BB962C8B-B14F-4D97-AF65-F5344CB8AC3E}">
        <p14:creationId xmlns:p14="http://schemas.microsoft.com/office/powerpoint/2010/main" val="4265313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3647152"/>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a:p>
            <a:endParaRPr lang="en-US" sz="2400" b="1" dirty="0">
              <a:solidFill>
                <a:srgbClr val="00FF00"/>
              </a:solidFill>
            </a:endParaRPr>
          </a:p>
          <a:p>
            <a:pPr>
              <a:spcAft>
                <a:spcPts val="600"/>
              </a:spcAft>
            </a:pPr>
            <a:r>
              <a:rPr lang="en-US" sz="2400" b="1" dirty="0" smtClean="0">
                <a:solidFill>
                  <a:srgbClr val="00FF00"/>
                </a:solidFill>
              </a:rPr>
              <a:t>Earth Science:</a:t>
            </a:r>
          </a:p>
          <a:p>
            <a:pPr marL="917575" indent="-463550">
              <a:spcAft>
                <a:spcPts val="600"/>
              </a:spcAft>
            </a:pPr>
            <a:r>
              <a:rPr lang="en-US" sz="2000" dirty="0" smtClean="0">
                <a:solidFill>
                  <a:srgbClr val="FFBEF7"/>
                </a:solidFill>
              </a:rPr>
              <a:t>MS-ESS1-4: Construct </a:t>
            </a:r>
            <a:r>
              <a:rPr lang="en-US" sz="2000" dirty="0">
                <a:solidFill>
                  <a:srgbClr val="FFBEF7"/>
                </a:solidFill>
              </a:rPr>
              <a:t>a scientific explanation based on evidence from rock strata for how the geologic time scale is used to organize Earth’s 4.6-billion-year-old history</a:t>
            </a:r>
            <a:r>
              <a:rPr lang="en-US" sz="2000" dirty="0" smtClean="0">
                <a:solidFill>
                  <a:srgbClr val="FFBEF7"/>
                </a:solidFill>
              </a:rPr>
              <a:t>.</a:t>
            </a:r>
          </a:p>
          <a:p>
            <a:pPr marL="917575" indent="-463550">
              <a:spcAft>
                <a:spcPts val="600"/>
              </a:spcAft>
            </a:pPr>
            <a:r>
              <a:rPr lang="en-US" sz="2000" dirty="0" smtClean="0">
                <a:solidFill>
                  <a:srgbClr val="FFBEF7"/>
                </a:solidFill>
              </a:rPr>
              <a:t>HS-ESS1-6: Apply </a:t>
            </a:r>
            <a:r>
              <a:rPr lang="en-US" sz="2000" dirty="0">
                <a:solidFill>
                  <a:srgbClr val="FFBEF7"/>
                </a:solidFill>
              </a:rPr>
              <a:t>scientific reasoning and evidence from ancient Earth materials, meteorites, and other planetary surfaces to construct an account of Earth’s formation and early history.   </a:t>
            </a:r>
          </a:p>
          <a:p>
            <a:pPr>
              <a:spcAft>
                <a:spcPts val="600"/>
              </a:spcAft>
            </a:pPr>
            <a:endParaRPr lang="en-US" sz="2400" b="1" dirty="0" smtClean="0">
              <a:solidFill>
                <a:srgbClr val="00FF00"/>
              </a:solidFill>
            </a:endParaRPr>
          </a:p>
        </p:txBody>
      </p:sp>
      <p:sp>
        <p:nvSpPr>
          <p:cNvPr id="6" name="TextBox 5"/>
          <p:cNvSpPr txBox="1"/>
          <p:nvPr/>
        </p:nvSpPr>
        <p:spPr>
          <a:xfrm>
            <a:off x="0" y="6103"/>
            <a:ext cx="9144000" cy="461665"/>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p:txBody>
      </p:sp>
      <p:pic>
        <p:nvPicPr>
          <p:cNvPr id="3" name="Picture 2" descr="rock-layers1-e1334705208472-287x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657600"/>
            <a:ext cx="2690114" cy="2811966"/>
          </a:xfrm>
          <a:prstGeom prst="rect">
            <a:avLst/>
          </a:prstGeom>
        </p:spPr>
      </p:pic>
      <p:pic>
        <p:nvPicPr>
          <p:cNvPr id="4" name="Picture 3" descr="time-line.gi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581400" y="3429000"/>
            <a:ext cx="5105400" cy="3194193"/>
          </a:xfrm>
          <a:prstGeom prst="rect">
            <a:avLst/>
          </a:prstGeom>
          <a:solidFill>
            <a:schemeClr val="bg1"/>
          </a:solidFill>
          <a:ln w="28575" cmpd="sng">
            <a:solidFill>
              <a:srgbClr val="008000"/>
            </a:solidFill>
          </a:ln>
        </p:spPr>
      </p:pic>
    </p:spTree>
    <p:extLst>
      <p:ext uri="{BB962C8B-B14F-4D97-AF65-F5344CB8AC3E}">
        <p14:creationId xmlns:p14="http://schemas.microsoft.com/office/powerpoint/2010/main" val="36317426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646878"/>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a:p>
            <a:endParaRPr lang="en-US" sz="2400" b="1" dirty="0">
              <a:solidFill>
                <a:srgbClr val="00FF00"/>
              </a:solidFill>
            </a:endParaRPr>
          </a:p>
          <a:p>
            <a:pPr>
              <a:spcAft>
                <a:spcPts val="600"/>
              </a:spcAft>
            </a:pPr>
            <a:r>
              <a:rPr lang="en-US" sz="2400" b="1" dirty="0" smtClean="0">
                <a:solidFill>
                  <a:srgbClr val="00FF00"/>
                </a:solidFill>
              </a:rPr>
              <a:t>Physical Science:</a:t>
            </a:r>
          </a:p>
          <a:p>
            <a:pPr marL="917575" indent="-463550">
              <a:spcAft>
                <a:spcPts val="600"/>
              </a:spcAft>
            </a:pPr>
            <a:r>
              <a:rPr lang="en-US" sz="2000" dirty="0" smtClean="0">
                <a:solidFill>
                  <a:srgbClr val="FFBEF7"/>
                </a:solidFill>
              </a:rPr>
              <a:t>HS-PS1-8: Develop </a:t>
            </a:r>
            <a:r>
              <a:rPr lang="en-US" sz="2000" dirty="0">
                <a:solidFill>
                  <a:srgbClr val="FFBEF7"/>
                </a:solidFill>
              </a:rPr>
              <a:t>models to illustrate the changes in the composition of the nucleus of the atom and the energy released during the processes of fission, fusion, and radioactive decay.    </a:t>
            </a:r>
          </a:p>
          <a:p>
            <a:pPr>
              <a:spcAft>
                <a:spcPts val="600"/>
              </a:spcAft>
            </a:pPr>
            <a:endParaRPr lang="en-US" sz="2400" b="1" dirty="0" smtClean="0">
              <a:solidFill>
                <a:srgbClr val="00FF00"/>
              </a:solidFill>
            </a:endParaRPr>
          </a:p>
        </p:txBody>
      </p:sp>
      <p:sp>
        <p:nvSpPr>
          <p:cNvPr id="6" name="TextBox 5"/>
          <p:cNvSpPr txBox="1"/>
          <p:nvPr/>
        </p:nvSpPr>
        <p:spPr>
          <a:xfrm>
            <a:off x="0" y="6103"/>
            <a:ext cx="9144000" cy="461665"/>
          </a:xfrm>
          <a:prstGeom prst="rect">
            <a:avLst/>
          </a:prstGeom>
          <a:noFill/>
        </p:spPr>
        <p:txBody>
          <a:bodyPr wrap="square" rtlCol="0">
            <a:spAutoFit/>
          </a:bodyPr>
          <a:lstStyle/>
          <a:p>
            <a:r>
              <a:rPr lang="en-US" sz="2400" dirty="0" smtClean="0">
                <a:solidFill>
                  <a:srgbClr val="FFFF00"/>
                </a:solidFill>
              </a:rPr>
              <a:t>Example of Bundling PEs: </a:t>
            </a:r>
            <a:r>
              <a:rPr lang="en-US" sz="2400" dirty="0" smtClean="0">
                <a:solidFill>
                  <a:srgbClr val="00FF00"/>
                </a:solidFill>
              </a:rPr>
              <a:t>(High School) - </a:t>
            </a:r>
            <a:r>
              <a:rPr lang="en-US" sz="2400" b="1" dirty="0" smtClean="0">
                <a:solidFill>
                  <a:srgbClr val="00FF00"/>
                </a:solidFill>
              </a:rPr>
              <a:t>Fossils and Evolution</a:t>
            </a:r>
          </a:p>
        </p:txBody>
      </p:sp>
      <p:pic>
        <p:nvPicPr>
          <p:cNvPr id="2" name="Picture 1" descr="curv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286000"/>
            <a:ext cx="5336304" cy="4267200"/>
          </a:xfrm>
          <a:prstGeom prst="rect">
            <a:avLst/>
          </a:prstGeom>
        </p:spPr>
      </p:pic>
    </p:spTree>
    <p:extLst>
      <p:ext uri="{BB962C8B-B14F-4D97-AF65-F5344CB8AC3E}">
        <p14:creationId xmlns:p14="http://schemas.microsoft.com/office/powerpoint/2010/main" val="373961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610600" cy="4401205"/>
          </a:xfrm>
          <a:prstGeom prst="rect">
            <a:avLst/>
          </a:prstGeom>
          <a:noFill/>
          <a:ln w="9525">
            <a:noFill/>
            <a:miter lim="800000"/>
            <a:headEnd/>
            <a:tailEnd/>
          </a:ln>
        </p:spPr>
        <p:txBody>
          <a:bodyPr>
            <a:prstTxWarp prst="textNoShape">
              <a:avLst/>
            </a:prstTxWarp>
            <a:spAutoFit/>
          </a:bodyPr>
          <a:lstStyle/>
          <a:p>
            <a:pPr marL="457200" indent="-457200">
              <a:spcBef>
                <a:spcPts val="1200"/>
              </a:spcBef>
              <a:buAutoNum type="arabicPeriod"/>
            </a:pPr>
            <a:r>
              <a:rPr lang="en-US" sz="2400" dirty="0" smtClean="0">
                <a:solidFill>
                  <a:srgbClr val="000000"/>
                </a:solidFill>
              </a:rPr>
              <a:t>Start with the Performance Expectations. </a:t>
            </a:r>
          </a:p>
          <a:p>
            <a:pPr marL="914400" lvl="1" indent="-457200">
              <a:spcBef>
                <a:spcPts val="1200"/>
              </a:spcBef>
              <a:buFont typeface="Wingdings" charset="2"/>
              <a:buChar char="Ø"/>
            </a:pPr>
            <a:r>
              <a:rPr lang="en-US" sz="2400" dirty="0" smtClean="0">
                <a:solidFill>
                  <a:srgbClr val="000000"/>
                </a:solidFill>
              </a:rPr>
              <a:t>15 at Middle School; 19 at High School</a:t>
            </a:r>
          </a:p>
          <a:p>
            <a:pPr marL="457200" indent="-457200">
              <a:spcBef>
                <a:spcPts val="1200"/>
              </a:spcBef>
              <a:buAutoNum type="arabicPeriod"/>
            </a:pPr>
            <a:r>
              <a:rPr lang="en-US" sz="2400" dirty="0">
                <a:solidFill>
                  <a:srgbClr val="000000"/>
                </a:solidFill>
              </a:rPr>
              <a:t>Determine </a:t>
            </a:r>
            <a:r>
              <a:rPr lang="en-US" sz="2400" dirty="0" smtClean="0">
                <a:solidFill>
                  <a:srgbClr val="000000"/>
                </a:solidFill>
              </a:rPr>
              <a:t>how you </a:t>
            </a:r>
            <a:r>
              <a:rPr lang="en-US" sz="2400" dirty="0">
                <a:solidFill>
                  <a:srgbClr val="000000"/>
                </a:solidFill>
              </a:rPr>
              <a:t>will be </a:t>
            </a:r>
            <a:r>
              <a:rPr lang="en-US" sz="2400" dirty="0" smtClean="0">
                <a:solidFill>
                  <a:srgbClr val="000000"/>
                </a:solidFill>
              </a:rPr>
              <a:t>organizing them</a:t>
            </a:r>
            <a:endParaRPr lang="en-US" sz="2400" dirty="0">
              <a:solidFill>
                <a:srgbClr val="000000"/>
              </a:solidFill>
            </a:endParaRPr>
          </a:p>
          <a:p>
            <a:pPr marL="914400" lvl="1" indent="-457200">
              <a:spcBef>
                <a:spcPts val="1200"/>
              </a:spcBef>
              <a:buFont typeface="Wingdings" charset="2"/>
              <a:buChar char="Ø"/>
            </a:pPr>
            <a:r>
              <a:rPr lang="en-US" sz="2400" dirty="0">
                <a:solidFill>
                  <a:srgbClr val="000000"/>
                </a:solidFill>
              </a:rPr>
              <a:t>Use the </a:t>
            </a:r>
            <a:r>
              <a:rPr lang="en-US" sz="2400" i="1" dirty="0">
                <a:solidFill>
                  <a:srgbClr val="000000"/>
                </a:solidFill>
              </a:rPr>
              <a:t>Appendix K </a:t>
            </a:r>
            <a:r>
              <a:rPr lang="en-US" sz="2400" b="1" dirty="0">
                <a:solidFill>
                  <a:srgbClr val="000000"/>
                </a:solidFill>
              </a:rPr>
              <a:t>Course Maps </a:t>
            </a:r>
            <a:r>
              <a:rPr lang="en-US" sz="2400" dirty="0">
                <a:solidFill>
                  <a:srgbClr val="000000"/>
                </a:solidFill>
              </a:rPr>
              <a:t>as a g</a:t>
            </a:r>
            <a:r>
              <a:rPr lang="en-US" sz="2400" dirty="0" smtClean="0">
                <a:solidFill>
                  <a:srgbClr val="000000"/>
                </a:solidFill>
              </a:rPr>
              <a:t>uide</a:t>
            </a:r>
            <a:endParaRPr lang="en-US" sz="2400" dirty="0">
              <a:solidFill>
                <a:srgbClr val="0000FF"/>
              </a:solidFill>
            </a:endParaRPr>
          </a:p>
          <a:p>
            <a:pPr marL="457200" indent="-457200">
              <a:spcBef>
                <a:spcPts val="1200"/>
              </a:spcBef>
              <a:buAutoNum type="arabicPeriod"/>
            </a:pPr>
            <a:r>
              <a:rPr lang="en-US" sz="2400" dirty="0" smtClean="0">
                <a:solidFill>
                  <a:srgbClr val="FF0000"/>
                </a:solidFill>
              </a:rPr>
              <a:t>Determine what you will teach to support the PE’s</a:t>
            </a:r>
          </a:p>
          <a:p>
            <a:pPr marL="914400" lvl="1" indent="-457200">
              <a:spcBef>
                <a:spcPts val="1200"/>
              </a:spcBef>
              <a:buFont typeface="Wingdings" charset="2"/>
              <a:buChar char="Ø"/>
            </a:pPr>
            <a:r>
              <a:rPr lang="en-US" sz="2400" dirty="0" smtClean="0">
                <a:solidFill>
                  <a:srgbClr val="FF0000"/>
                </a:solidFill>
              </a:rPr>
              <a:t>Use the </a:t>
            </a:r>
            <a:r>
              <a:rPr lang="en-US" sz="2400" i="1" dirty="0" smtClean="0">
                <a:solidFill>
                  <a:srgbClr val="FF0000"/>
                </a:solidFill>
              </a:rPr>
              <a:t>Clarification Statements </a:t>
            </a:r>
            <a:r>
              <a:rPr lang="en-US" sz="2400" dirty="0" smtClean="0">
                <a:solidFill>
                  <a:srgbClr val="FF0000"/>
                </a:solidFill>
              </a:rPr>
              <a:t>and</a:t>
            </a:r>
            <a:r>
              <a:rPr lang="en-US" sz="2400" i="1" dirty="0" smtClean="0">
                <a:solidFill>
                  <a:srgbClr val="FF0000"/>
                </a:solidFill>
              </a:rPr>
              <a:t> Assessment Boundaries as a guide</a:t>
            </a:r>
          </a:p>
          <a:p>
            <a:pPr>
              <a:spcBef>
                <a:spcPts val="1200"/>
              </a:spcBef>
            </a:pPr>
            <a:endParaRPr lang="en-US" sz="2400" dirty="0">
              <a:solidFill>
                <a:srgbClr val="0000FF"/>
              </a:solidFill>
            </a:endParaRPr>
          </a:p>
          <a:p>
            <a:endParaRPr lang="en-US"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How do you teach Earth and Space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in alignment with the NGSS?</a:t>
            </a:r>
            <a:endParaRPr lang="en-US" sz="2800" dirty="0" smtClean="0">
              <a:solidFill>
                <a:srgbClr val="FFFF00"/>
              </a:solidFill>
            </a:endParaRPr>
          </a:p>
        </p:txBody>
      </p:sp>
    </p:spTree>
    <p:extLst>
      <p:ext uri="{BB962C8B-B14F-4D97-AF65-F5344CB8AC3E}">
        <p14:creationId xmlns:p14="http://schemas.microsoft.com/office/powerpoint/2010/main" val="13078450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7413" name="Picture 4" descr="86491665.jpg"/>
          <p:cNvPicPr>
            <a:picLocks noChangeAspect="1"/>
          </p:cNvPicPr>
          <p:nvPr/>
        </p:nvPicPr>
        <p:blipFill>
          <a:blip r:embed="rId3" cstate="print"/>
          <a:srcRect/>
          <a:stretch>
            <a:fillRect/>
          </a:stretch>
        </p:blipFill>
        <p:spPr bwMode="auto">
          <a:xfrm>
            <a:off x="7238628" y="267891"/>
            <a:ext cx="1753567" cy="1129605"/>
          </a:xfrm>
          <a:prstGeom prst="rect">
            <a:avLst/>
          </a:prstGeom>
          <a:noFill/>
          <a:ln w="9525">
            <a:solidFill>
              <a:srgbClr val="303A96"/>
            </a:solidFill>
            <a:round/>
            <a:headEnd/>
            <a:tailEnd/>
          </a:ln>
        </p:spPr>
      </p:pic>
      <p:sp>
        <p:nvSpPr>
          <p:cNvPr id="17414" name="Rectangle 5"/>
          <p:cNvSpPr>
            <a:spLocks noGrp="1" noChangeArrowheads="1"/>
          </p:cNvSpPr>
          <p:nvPr>
            <p:ph type="title"/>
          </p:nvPr>
        </p:nvSpPr>
        <p:spPr>
          <a:xfrm>
            <a:off x="0" y="228600"/>
            <a:ext cx="7211690" cy="1143000"/>
          </a:xfrm>
        </p:spPr>
        <p:txBody>
          <a:bodyPr lIns="89294" tIns="44647" rIns="89294" bIns="44647"/>
          <a:lstStyle/>
          <a:p>
            <a:pPr defTabSz="914145"/>
            <a:r>
              <a:rPr lang="en-US" sz="2800" dirty="0" smtClean="0">
                <a:latin typeface="Helvetica" charset="0"/>
                <a:ea typeface="Helvetica" charset="0"/>
                <a:cs typeface="Helvetica" charset="0"/>
                <a:sym typeface="Helvetica" charset="0"/>
              </a:rPr>
              <a:t>How do you Teach Earth and Space Science with the NGSS?</a:t>
            </a:r>
            <a:endParaRPr lang="en-US" sz="2800" dirty="0" smtClean="0"/>
          </a:p>
        </p:txBody>
      </p:sp>
      <p:pic>
        <p:nvPicPr>
          <p:cNvPr id="2" name="Picture 1" descr="p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784662"/>
          </a:xfrm>
          <a:prstGeom prst="rect">
            <a:avLst/>
          </a:prstGeom>
        </p:spPr>
      </p:pic>
      <p:sp>
        <p:nvSpPr>
          <p:cNvPr id="8" name="Oval 7"/>
          <p:cNvSpPr/>
          <p:nvPr/>
        </p:nvSpPr>
        <p:spPr>
          <a:xfrm>
            <a:off x="0" y="304800"/>
            <a:ext cx="9525000" cy="19050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6864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123658"/>
          </a:xfrm>
          <a:prstGeom prst="rect">
            <a:avLst/>
          </a:prstGeom>
          <a:noFill/>
        </p:spPr>
        <p:txBody>
          <a:bodyPr wrap="square" rtlCol="0">
            <a:spAutoFit/>
          </a:bodyPr>
          <a:lstStyle/>
          <a:p>
            <a:r>
              <a:rPr lang="en-US" sz="2400" dirty="0">
                <a:solidFill>
                  <a:srgbClr val="FFFF00"/>
                </a:solidFill>
              </a:rPr>
              <a:t>Example of ESS Place-Based Learning: </a:t>
            </a:r>
            <a:r>
              <a:rPr lang="en-US" sz="2400" dirty="0">
                <a:solidFill>
                  <a:srgbClr val="00FF00"/>
                </a:solidFill>
              </a:rPr>
              <a:t>Natural </a:t>
            </a:r>
            <a:r>
              <a:rPr lang="en-US" sz="2400" dirty="0" smtClean="0">
                <a:solidFill>
                  <a:srgbClr val="00FF00"/>
                </a:solidFill>
              </a:rPr>
              <a:t>Hazards</a:t>
            </a:r>
          </a:p>
          <a:p>
            <a:pPr marL="917575" indent="-463550"/>
            <a:r>
              <a:rPr lang="en-US" sz="2000" dirty="0">
                <a:solidFill>
                  <a:srgbClr val="FFBEF7"/>
                </a:solidFill>
              </a:rPr>
              <a:t>HS-ESS3-1: Construct an explanation based on evidence for how the availability of natural resources, occurrence of natural hazards, and changes in climate have influenced human </a:t>
            </a:r>
            <a:r>
              <a:rPr lang="en-US" sz="2000" dirty="0" smtClean="0">
                <a:solidFill>
                  <a:srgbClr val="FFBEF7"/>
                </a:solidFill>
              </a:rPr>
              <a:t>activity.</a:t>
            </a:r>
            <a:endParaRPr lang="en-US" sz="2000" dirty="0">
              <a:solidFill>
                <a:srgbClr val="FFBEF7"/>
              </a:solidFill>
            </a:endParaRPr>
          </a:p>
          <a:p>
            <a:r>
              <a:rPr lang="en-US" sz="2400" dirty="0" smtClean="0"/>
              <a:t> </a:t>
            </a:r>
            <a:endParaRPr lang="en-US" sz="2400" b="1" dirty="0">
              <a:solidFill>
                <a:srgbClr val="00FF00"/>
              </a:solidFill>
            </a:endParaRPr>
          </a:p>
          <a:p>
            <a:pPr>
              <a:spcAft>
                <a:spcPts val="600"/>
              </a:spcAft>
            </a:pPr>
            <a:endParaRPr lang="en-US" sz="2400" b="1" dirty="0" smtClean="0">
              <a:solidFill>
                <a:srgbClr val="00FF00"/>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7781"/>
            <a:ext cx="5715000" cy="429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00200" y="6019800"/>
            <a:ext cx="1840643" cy="523220"/>
          </a:xfrm>
          <a:prstGeom prst="rect">
            <a:avLst/>
          </a:prstGeom>
          <a:noFill/>
        </p:spPr>
        <p:txBody>
          <a:bodyPr wrap="none" rtlCol="0">
            <a:spAutoFit/>
          </a:bodyPr>
          <a:lstStyle/>
          <a:p>
            <a:r>
              <a:rPr lang="en-US" sz="2800" b="1" dirty="0" smtClean="0">
                <a:solidFill>
                  <a:srgbClr val="00FF00"/>
                </a:solidFill>
              </a:rPr>
              <a:t>California</a:t>
            </a:r>
            <a:endParaRPr lang="en-US" sz="2800" b="1" dirty="0">
              <a:solidFill>
                <a:srgbClr val="00FF00"/>
              </a:solidFill>
            </a:endParaRPr>
          </a:p>
        </p:txBody>
      </p:sp>
    </p:spTree>
    <p:extLst>
      <p:ext uri="{BB962C8B-B14F-4D97-AF65-F5344CB8AC3E}">
        <p14:creationId xmlns:p14="http://schemas.microsoft.com/office/powerpoint/2010/main" val="39623056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123658"/>
          </a:xfrm>
          <a:prstGeom prst="rect">
            <a:avLst/>
          </a:prstGeom>
          <a:noFill/>
        </p:spPr>
        <p:txBody>
          <a:bodyPr wrap="square" rtlCol="0">
            <a:spAutoFit/>
          </a:bodyPr>
          <a:lstStyle/>
          <a:p>
            <a:r>
              <a:rPr lang="en-US" sz="2400" dirty="0">
                <a:solidFill>
                  <a:srgbClr val="FFFF00"/>
                </a:solidFill>
              </a:rPr>
              <a:t>Example of ESS Place-Based Learning: </a:t>
            </a:r>
            <a:r>
              <a:rPr lang="en-US" sz="2400" dirty="0">
                <a:solidFill>
                  <a:srgbClr val="00FF00"/>
                </a:solidFill>
              </a:rPr>
              <a:t>Natural </a:t>
            </a:r>
            <a:r>
              <a:rPr lang="en-US" sz="2400" dirty="0" smtClean="0">
                <a:solidFill>
                  <a:srgbClr val="00FF00"/>
                </a:solidFill>
              </a:rPr>
              <a:t>Hazards</a:t>
            </a:r>
          </a:p>
          <a:p>
            <a:pPr marL="917575" indent="-463550"/>
            <a:r>
              <a:rPr lang="en-US" sz="2000" dirty="0">
                <a:solidFill>
                  <a:srgbClr val="FFBEF7"/>
                </a:solidFill>
              </a:rPr>
              <a:t>HS-ESS3-1: Construct an explanation based on evidence for how the availability of natural resources, occurrence of natural hazards, and changes in climate have influenced human </a:t>
            </a:r>
            <a:r>
              <a:rPr lang="en-US" sz="2000" dirty="0" smtClean="0">
                <a:solidFill>
                  <a:srgbClr val="FFBEF7"/>
                </a:solidFill>
              </a:rPr>
              <a:t>activity.</a:t>
            </a:r>
            <a:endParaRPr lang="en-US" sz="2000" dirty="0">
              <a:solidFill>
                <a:srgbClr val="FFBEF7"/>
              </a:solidFill>
            </a:endParaRPr>
          </a:p>
          <a:p>
            <a:r>
              <a:rPr lang="en-US" sz="2400" dirty="0" smtClean="0"/>
              <a:t> </a:t>
            </a:r>
            <a:endParaRPr lang="en-US" sz="2400" b="1" dirty="0">
              <a:solidFill>
                <a:srgbClr val="00FF00"/>
              </a:solidFill>
            </a:endParaRPr>
          </a:p>
          <a:p>
            <a:pPr>
              <a:spcAft>
                <a:spcPts val="600"/>
              </a:spcAft>
            </a:pPr>
            <a:endParaRPr lang="en-US" sz="2400" b="1" dirty="0" smtClean="0">
              <a:solidFill>
                <a:srgbClr val="00FF00"/>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7781"/>
            <a:ext cx="5715000" cy="429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43200" y="4953000"/>
            <a:ext cx="1840643" cy="523220"/>
          </a:xfrm>
          <a:prstGeom prst="rect">
            <a:avLst/>
          </a:prstGeom>
          <a:noFill/>
        </p:spPr>
        <p:txBody>
          <a:bodyPr wrap="none" rtlCol="0">
            <a:spAutoFit/>
          </a:bodyPr>
          <a:lstStyle/>
          <a:p>
            <a:r>
              <a:rPr lang="en-US" sz="2800" b="1" dirty="0" smtClean="0">
                <a:solidFill>
                  <a:srgbClr val="00FF00"/>
                </a:solidFill>
              </a:rPr>
              <a:t>California</a:t>
            </a:r>
            <a:endParaRPr lang="en-US" sz="2800" b="1" dirty="0">
              <a:solidFill>
                <a:srgbClr val="00FF00"/>
              </a:solidFill>
            </a:endParaRPr>
          </a:p>
        </p:txBody>
      </p:sp>
      <p:sp>
        <p:nvSpPr>
          <p:cNvPr id="18" name="TextBox 17"/>
          <p:cNvSpPr txBox="1"/>
          <p:nvPr/>
        </p:nvSpPr>
        <p:spPr>
          <a:xfrm>
            <a:off x="5029200" y="2743200"/>
            <a:ext cx="1700731" cy="523220"/>
          </a:xfrm>
          <a:prstGeom prst="rect">
            <a:avLst/>
          </a:prstGeom>
          <a:noFill/>
        </p:spPr>
        <p:txBody>
          <a:bodyPr wrap="none" rtlCol="0">
            <a:spAutoFit/>
          </a:bodyPr>
          <a:lstStyle/>
          <a:p>
            <a:r>
              <a:rPr lang="en-US" sz="2800" b="1" dirty="0" smtClean="0">
                <a:solidFill>
                  <a:srgbClr val="0000CC"/>
                </a:solidFill>
              </a:rPr>
              <a:t>St. Louis</a:t>
            </a:r>
            <a:endParaRPr lang="en-US" sz="2800" b="1" dirty="0">
              <a:solidFill>
                <a:srgbClr val="0000CC"/>
              </a:solidFill>
            </a:endParaRPr>
          </a:p>
        </p:txBody>
      </p:sp>
      <p:pic>
        <p:nvPicPr>
          <p:cNvPr id="15" name="Picture 14" descr="measuring-environmental-impact-america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76400"/>
            <a:ext cx="5981700" cy="3987800"/>
          </a:xfrm>
          <a:prstGeom prst="rect">
            <a:avLst/>
          </a:prstGeom>
        </p:spPr>
      </p:pic>
      <p:sp>
        <p:nvSpPr>
          <p:cNvPr id="7" name="TextBox 6"/>
          <p:cNvSpPr txBox="1"/>
          <p:nvPr/>
        </p:nvSpPr>
        <p:spPr>
          <a:xfrm>
            <a:off x="2438400" y="4876800"/>
            <a:ext cx="1920768" cy="523220"/>
          </a:xfrm>
          <a:prstGeom prst="rect">
            <a:avLst/>
          </a:prstGeom>
          <a:noFill/>
        </p:spPr>
        <p:txBody>
          <a:bodyPr wrap="none" rtlCol="0">
            <a:spAutoFit/>
          </a:bodyPr>
          <a:lstStyle/>
          <a:p>
            <a:r>
              <a:rPr lang="en-US" sz="2800" b="1" dirty="0" smtClean="0">
                <a:solidFill>
                  <a:srgbClr val="00FF00"/>
                </a:solidFill>
              </a:rPr>
              <a:t>Oklahoma</a:t>
            </a:r>
            <a:endParaRPr lang="en-US" sz="2800" b="1" dirty="0">
              <a:solidFill>
                <a:srgbClr val="00FF00"/>
              </a:solidFill>
            </a:endParaRPr>
          </a:p>
        </p:txBody>
      </p:sp>
    </p:spTree>
    <p:extLst>
      <p:ext uri="{BB962C8B-B14F-4D97-AF65-F5344CB8AC3E}">
        <p14:creationId xmlns:p14="http://schemas.microsoft.com/office/powerpoint/2010/main" val="25350213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123658"/>
          </a:xfrm>
          <a:prstGeom prst="rect">
            <a:avLst/>
          </a:prstGeom>
          <a:noFill/>
        </p:spPr>
        <p:txBody>
          <a:bodyPr wrap="square" rtlCol="0">
            <a:spAutoFit/>
          </a:bodyPr>
          <a:lstStyle/>
          <a:p>
            <a:r>
              <a:rPr lang="en-US" sz="2400" dirty="0">
                <a:solidFill>
                  <a:srgbClr val="FFFF00"/>
                </a:solidFill>
              </a:rPr>
              <a:t>Example of ESS Place-Based Learning: </a:t>
            </a:r>
            <a:r>
              <a:rPr lang="en-US" sz="2400" dirty="0">
                <a:solidFill>
                  <a:srgbClr val="00FF00"/>
                </a:solidFill>
              </a:rPr>
              <a:t>Natural </a:t>
            </a:r>
            <a:r>
              <a:rPr lang="en-US" sz="2400" dirty="0" smtClean="0">
                <a:solidFill>
                  <a:srgbClr val="00FF00"/>
                </a:solidFill>
              </a:rPr>
              <a:t>Hazards</a:t>
            </a:r>
          </a:p>
          <a:p>
            <a:pPr marL="917575" indent="-463550"/>
            <a:r>
              <a:rPr lang="en-US" sz="2000" dirty="0">
                <a:solidFill>
                  <a:srgbClr val="FFBEF7"/>
                </a:solidFill>
              </a:rPr>
              <a:t>HS-ESS3-1: Construct an explanation based on evidence for how the availability of natural resources, occurrence of natural hazards, and changes in climate have influenced human </a:t>
            </a:r>
            <a:r>
              <a:rPr lang="en-US" sz="2000" dirty="0" smtClean="0">
                <a:solidFill>
                  <a:srgbClr val="FFBEF7"/>
                </a:solidFill>
              </a:rPr>
              <a:t>activity.</a:t>
            </a:r>
            <a:endParaRPr lang="en-US" sz="2000" dirty="0">
              <a:solidFill>
                <a:srgbClr val="FFBEF7"/>
              </a:solidFill>
            </a:endParaRPr>
          </a:p>
          <a:p>
            <a:r>
              <a:rPr lang="en-US" sz="2400" dirty="0" smtClean="0"/>
              <a:t> </a:t>
            </a:r>
            <a:endParaRPr lang="en-US" sz="2400" b="1" dirty="0">
              <a:solidFill>
                <a:srgbClr val="00FF00"/>
              </a:solidFill>
            </a:endParaRPr>
          </a:p>
          <a:p>
            <a:pPr>
              <a:spcAft>
                <a:spcPts val="600"/>
              </a:spcAft>
            </a:pPr>
            <a:endParaRPr lang="en-US" sz="2400" b="1" dirty="0" smtClean="0">
              <a:solidFill>
                <a:srgbClr val="00FF00"/>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7781"/>
            <a:ext cx="5715000" cy="429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43200" y="4953000"/>
            <a:ext cx="1840643" cy="523220"/>
          </a:xfrm>
          <a:prstGeom prst="rect">
            <a:avLst/>
          </a:prstGeom>
          <a:noFill/>
        </p:spPr>
        <p:txBody>
          <a:bodyPr wrap="none" rtlCol="0">
            <a:spAutoFit/>
          </a:bodyPr>
          <a:lstStyle/>
          <a:p>
            <a:r>
              <a:rPr lang="en-US" sz="2800" b="1" dirty="0" smtClean="0">
                <a:solidFill>
                  <a:srgbClr val="00FF00"/>
                </a:solidFill>
              </a:rPr>
              <a:t>California</a:t>
            </a:r>
            <a:endParaRPr lang="en-US" sz="2800" b="1" dirty="0">
              <a:solidFill>
                <a:srgbClr val="00FF00"/>
              </a:solidFill>
            </a:endParaRPr>
          </a:p>
        </p:txBody>
      </p:sp>
      <p:sp>
        <p:nvSpPr>
          <p:cNvPr id="18" name="TextBox 17"/>
          <p:cNvSpPr txBox="1"/>
          <p:nvPr/>
        </p:nvSpPr>
        <p:spPr>
          <a:xfrm>
            <a:off x="5029200" y="2743200"/>
            <a:ext cx="1700731" cy="523220"/>
          </a:xfrm>
          <a:prstGeom prst="rect">
            <a:avLst/>
          </a:prstGeom>
          <a:noFill/>
        </p:spPr>
        <p:txBody>
          <a:bodyPr wrap="none" rtlCol="0">
            <a:spAutoFit/>
          </a:bodyPr>
          <a:lstStyle/>
          <a:p>
            <a:r>
              <a:rPr lang="en-US" sz="2800" b="1" dirty="0" smtClean="0">
                <a:solidFill>
                  <a:srgbClr val="0000CC"/>
                </a:solidFill>
              </a:rPr>
              <a:t>St. Louis</a:t>
            </a:r>
            <a:endParaRPr lang="en-US" sz="2800" b="1" dirty="0">
              <a:solidFill>
                <a:srgbClr val="0000CC"/>
              </a:solidFill>
            </a:endParaRPr>
          </a:p>
        </p:txBody>
      </p:sp>
      <p:pic>
        <p:nvPicPr>
          <p:cNvPr id="15" name="Picture 14" descr="measuring-environmental-impact-america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76400"/>
            <a:ext cx="5981700" cy="3987800"/>
          </a:xfrm>
          <a:prstGeom prst="rect">
            <a:avLst/>
          </a:prstGeom>
        </p:spPr>
      </p:pic>
      <p:pic>
        <p:nvPicPr>
          <p:cNvPr id="17" name="Picture 16" descr="severe-weather-weather-250348_1024_7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362200"/>
            <a:ext cx="5638800" cy="4229100"/>
          </a:xfrm>
          <a:prstGeom prst="rect">
            <a:avLst/>
          </a:prstGeom>
        </p:spPr>
      </p:pic>
      <p:sp>
        <p:nvSpPr>
          <p:cNvPr id="8" name="TextBox 7"/>
          <p:cNvSpPr txBox="1"/>
          <p:nvPr/>
        </p:nvSpPr>
        <p:spPr>
          <a:xfrm>
            <a:off x="3581400" y="5867400"/>
            <a:ext cx="1601144" cy="523220"/>
          </a:xfrm>
          <a:prstGeom prst="rect">
            <a:avLst/>
          </a:prstGeom>
          <a:noFill/>
        </p:spPr>
        <p:txBody>
          <a:bodyPr wrap="none" rtlCol="0">
            <a:spAutoFit/>
          </a:bodyPr>
          <a:lstStyle/>
          <a:p>
            <a:r>
              <a:rPr lang="en-US" sz="2800" b="1" dirty="0" smtClean="0">
                <a:solidFill>
                  <a:srgbClr val="000099"/>
                </a:solidFill>
              </a:rPr>
              <a:t>Chicago</a:t>
            </a:r>
            <a:endParaRPr lang="en-US" sz="2800" b="1" dirty="0">
              <a:solidFill>
                <a:srgbClr val="000099"/>
              </a:solidFill>
            </a:endParaRPr>
          </a:p>
        </p:txBody>
      </p:sp>
    </p:spTree>
    <p:extLst>
      <p:ext uri="{BB962C8B-B14F-4D97-AF65-F5344CB8AC3E}">
        <p14:creationId xmlns:p14="http://schemas.microsoft.com/office/powerpoint/2010/main" val="2277083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123658"/>
          </a:xfrm>
          <a:prstGeom prst="rect">
            <a:avLst/>
          </a:prstGeom>
          <a:noFill/>
        </p:spPr>
        <p:txBody>
          <a:bodyPr wrap="square" rtlCol="0">
            <a:spAutoFit/>
          </a:bodyPr>
          <a:lstStyle/>
          <a:p>
            <a:r>
              <a:rPr lang="en-US" sz="2400" dirty="0">
                <a:solidFill>
                  <a:srgbClr val="FFFF00"/>
                </a:solidFill>
              </a:rPr>
              <a:t>Example of ESS Place-Based Learning: </a:t>
            </a:r>
            <a:r>
              <a:rPr lang="en-US" sz="2400" dirty="0">
                <a:solidFill>
                  <a:srgbClr val="00FF00"/>
                </a:solidFill>
              </a:rPr>
              <a:t>Natural </a:t>
            </a:r>
            <a:r>
              <a:rPr lang="en-US" sz="2400" dirty="0" smtClean="0">
                <a:solidFill>
                  <a:srgbClr val="00FF00"/>
                </a:solidFill>
              </a:rPr>
              <a:t>Hazards</a:t>
            </a:r>
          </a:p>
          <a:p>
            <a:pPr marL="917575" indent="-463550"/>
            <a:r>
              <a:rPr lang="en-US" sz="2000" dirty="0">
                <a:solidFill>
                  <a:srgbClr val="FFBEF7"/>
                </a:solidFill>
              </a:rPr>
              <a:t>HS-ESS3-1: Construct an explanation based on evidence for how the availability of natural resources, occurrence of natural hazards, and changes in climate have influenced human </a:t>
            </a:r>
            <a:r>
              <a:rPr lang="en-US" sz="2000" dirty="0" smtClean="0">
                <a:solidFill>
                  <a:srgbClr val="FFBEF7"/>
                </a:solidFill>
              </a:rPr>
              <a:t>activity.</a:t>
            </a:r>
            <a:endParaRPr lang="en-US" sz="2000" dirty="0">
              <a:solidFill>
                <a:srgbClr val="FFBEF7"/>
              </a:solidFill>
            </a:endParaRPr>
          </a:p>
          <a:p>
            <a:r>
              <a:rPr lang="en-US" sz="2400" dirty="0" smtClean="0"/>
              <a:t> </a:t>
            </a:r>
            <a:endParaRPr lang="en-US" sz="2400" b="1" dirty="0">
              <a:solidFill>
                <a:srgbClr val="00FF00"/>
              </a:solidFill>
            </a:endParaRPr>
          </a:p>
          <a:p>
            <a:pPr>
              <a:spcAft>
                <a:spcPts val="600"/>
              </a:spcAft>
            </a:pPr>
            <a:endParaRPr lang="en-US" sz="2400" b="1" dirty="0" smtClean="0">
              <a:solidFill>
                <a:srgbClr val="00FF00"/>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7781"/>
            <a:ext cx="5715000" cy="429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43200" y="4953000"/>
            <a:ext cx="1840643" cy="523220"/>
          </a:xfrm>
          <a:prstGeom prst="rect">
            <a:avLst/>
          </a:prstGeom>
          <a:noFill/>
        </p:spPr>
        <p:txBody>
          <a:bodyPr wrap="none" rtlCol="0">
            <a:spAutoFit/>
          </a:bodyPr>
          <a:lstStyle/>
          <a:p>
            <a:r>
              <a:rPr lang="en-US" sz="2800" b="1" dirty="0" smtClean="0">
                <a:solidFill>
                  <a:srgbClr val="00FF00"/>
                </a:solidFill>
              </a:rPr>
              <a:t>California</a:t>
            </a:r>
            <a:endParaRPr lang="en-US" sz="2800" b="1" dirty="0">
              <a:solidFill>
                <a:srgbClr val="00FF00"/>
              </a:solidFill>
            </a:endParaRPr>
          </a:p>
        </p:txBody>
      </p:sp>
      <p:sp>
        <p:nvSpPr>
          <p:cNvPr id="18" name="TextBox 17"/>
          <p:cNvSpPr txBox="1"/>
          <p:nvPr/>
        </p:nvSpPr>
        <p:spPr>
          <a:xfrm>
            <a:off x="5029200" y="2743200"/>
            <a:ext cx="1700731" cy="523220"/>
          </a:xfrm>
          <a:prstGeom prst="rect">
            <a:avLst/>
          </a:prstGeom>
          <a:noFill/>
        </p:spPr>
        <p:txBody>
          <a:bodyPr wrap="none" rtlCol="0">
            <a:spAutoFit/>
          </a:bodyPr>
          <a:lstStyle/>
          <a:p>
            <a:r>
              <a:rPr lang="en-US" sz="2800" b="1" dirty="0" smtClean="0">
                <a:solidFill>
                  <a:srgbClr val="0000CC"/>
                </a:solidFill>
              </a:rPr>
              <a:t>St. Louis</a:t>
            </a:r>
            <a:endParaRPr lang="en-US" sz="2800" b="1" dirty="0">
              <a:solidFill>
                <a:srgbClr val="0000CC"/>
              </a:solidFill>
            </a:endParaRPr>
          </a:p>
        </p:txBody>
      </p:sp>
      <p:pic>
        <p:nvPicPr>
          <p:cNvPr id="15" name="Picture 14" descr="measuring-environmental-impact-america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76400"/>
            <a:ext cx="5981700" cy="3987800"/>
          </a:xfrm>
          <a:prstGeom prst="rect">
            <a:avLst/>
          </a:prstGeom>
        </p:spPr>
      </p:pic>
      <p:pic>
        <p:nvPicPr>
          <p:cNvPr id="17" name="Picture 16" descr="severe-weather-weather-250348_1024_7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362200"/>
            <a:ext cx="5638800" cy="4229100"/>
          </a:xfrm>
          <a:prstGeom prst="rect">
            <a:avLst/>
          </a:prstGeom>
        </p:spPr>
      </p:pic>
      <p:pic>
        <p:nvPicPr>
          <p:cNvPr id="24" name="Picture 23" descr="Mount_Rainier_over_Tacom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1371600"/>
            <a:ext cx="6019800" cy="4018272"/>
          </a:xfrm>
          <a:prstGeom prst="rect">
            <a:avLst/>
          </a:prstGeom>
        </p:spPr>
      </p:pic>
      <p:sp>
        <p:nvSpPr>
          <p:cNvPr id="11" name="TextBox 10"/>
          <p:cNvSpPr txBox="1"/>
          <p:nvPr/>
        </p:nvSpPr>
        <p:spPr>
          <a:xfrm>
            <a:off x="4648200" y="1371600"/>
            <a:ext cx="1362172" cy="523220"/>
          </a:xfrm>
          <a:prstGeom prst="rect">
            <a:avLst/>
          </a:prstGeom>
          <a:noFill/>
        </p:spPr>
        <p:txBody>
          <a:bodyPr wrap="none" rtlCol="0">
            <a:spAutoFit/>
          </a:bodyPr>
          <a:lstStyle/>
          <a:p>
            <a:r>
              <a:rPr lang="en-US" sz="2800" b="1" dirty="0" smtClean="0">
                <a:solidFill>
                  <a:srgbClr val="FF0000"/>
                </a:solidFill>
              </a:rPr>
              <a:t>Seattle</a:t>
            </a:r>
            <a:endParaRPr lang="en-US" sz="2800" b="1" dirty="0">
              <a:solidFill>
                <a:srgbClr val="FF0000"/>
              </a:solidFill>
            </a:endParaRPr>
          </a:p>
        </p:txBody>
      </p:sp>
    </p:spTree>
    <p:extLst>
      <p:ext uri="{BB962C8B-B14F-4D97-AF65-F5344CB8AC3E}">
        <p14:creationId xmlns:p14="http://schemas.microsoft.com/office/powerpoint/2010/main" val="14672514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123658"/>
          </a:xfrm>
          <a:prstGeom prst="rect">
            <a:avLst/>
          </a:prstGeom>
          <a:noFill/>
        </p:spPr>
        <p:txBody>
          <a:bodyPr wrap="square" rtlCol="0">
            <a:spAutoFit/>
          </a:bodyPr>
          <a:lstStyle/>
          <a:p>
            <a:r>
              <a:rPr lang="en-US" sz="2400" dirty="0">
                <a:solidFill>
                  <a:srgbClr val="FFFF00"/>
                </a:solidFill>
              </a:rPr>
              <a:t>Example of ESS Place-Based Learning: </a:t>
            </a:r>
            <a:r>
              <a:rPr lang="en-US" sz="2400" dirty="0">
                <a:solidFill>
                  <a:srgbClr val="00FF00"/>
                </a:solidFill>
              </a:rPr>
              <a:t>Natural </a:t>
            </a:r>
            <a:r>
              <a:rPr lang="en-US" sz="2400" dirty="0" smtClean="0">
                <a:solidFill>
                  <a:srgbClr val="00FF00"/>
                </a:solidFill>
              </a:rPr>
              <a:t>Hazards</a:t>
            </a:r>
          </a:p>
          <a:p>
            <a:pPr marL="917575" indent="-463550"/>
            <a:r>
              <a:rPr lang="en-US" sz="2000" dirty="0">
                <a:solidFill>
                  <a:srgbClr val="FFBEF7"/>
                </a:solidFill>
              </a:rPr>
              <a:t>HS-ESS3-1: Construct an explanation based on evidence for how the availability of natural resources, occurrence of natural hazards, and changes in climate have influenced human </a:t>
            </a:r>
            <a:r>
              <a:rPr lang="en-US" sz="2000" dirty="0" smtClean="0">
                <a:solidFill>
                  <a:srgbClr val="FFBEF7"/>
                </a:solidFill>
              </a:rPr>
              <a:t>activity.</a:t>
            </a:r>
            <a:endParaRPr lang="en-US" sz="2000" dirty="0">
              <a:solidFill>
                <a:srgbClr val="FFBEF7"/>
              </a:solidFill>
            </a:endParaRPr>
          </a:p>
          <a:p>
            <a:r>
              <a:rPr lang="en-US" sz="2400" dirty="0" smtClean="0"/>
              <a:t> </a:t>
            </a:r>
            <a:endParaRPr lang="en-US" sz="2400" b="1" dirty="0">
              <a:solidFill>
                <a:srgbClr val="00FF00"/>
              </a:solidFill>
            </a:endParaRPr>
          </a:p>
          <a:p>
            <a:pPr>
              <a:spcAft>
                <a:spcPts val="600"/>
              </a:spcAft>
            </a:pPr>
            <a:endParaRPr lang="en-US" sz="2400" b="1" dirty="0" smtClean="0">
              <a:solidFill>
                <a:srgbClr val="00FF00"/>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7781"/>
            <a:ext cx="5715000" cy="429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43200" y="4953000"/>
            <a:ext cx="1840643" cy="523220"/>
          </a:xfrm>
          <a:prstGeom prst="rect">
            <a:avLst/>
          </a:prstGeom>
          <a:noFill/>
        </p:spPr>
        <p:txBody>
          <a:bodyPr wrap="none" rtlCol="0">
            <a:spAutoFit/>
          </a:bodyPr>
          <a:lstStyle/>
          <a:p>
            <a:r>
              <a:rPr lang="en-US" sz="2800" b="1" dirty="0" smtClean="0">
                <a:solidFill>
                  <a:srgbClr val="00FF00"/>
                </a:solidFill>
              </a:rPr>
              <a:t>California</a:t>
            </a:r>
            <a:endParaRPr lang="en-US" sz="2800" b="1" dirty="0">
              <a:solidFill>
                <a:srgbClr val="00FF00"/>
              </a:solidFill>
            </a:endParaRPr>
          </a:p>
        </p:txBody>
      </p:sp>
      <p:sp>
        <p:nvSpPr>
          <p:cNvPr id="18" name="TextBox 17"/>
          <p:cNvSpPr txBox="1"/>
          <p:nvPr/>
        </p:nvSpPr>
        <p:spPr>
          <a:xfrm>
            <a:off x="5029200" y="2743200"/>
            <a:ext cx="1700731" cy="523220"/>
          </a:xfrm>
          <a:prstGeom prst="rect">
            <a:avLst/>
          </a:prstGeom>
          <a:noFill/>
        </p:spPr>
        <p:txBody>
          <a:bodyPr wrap="none" rtlCol="0">
            <a:spAutoFit/>
          </a:bodyPr>
          <a:lstStyle/>
          <a:p>
            <a:r>
              <a:rPr lang="en-US" sz="2800" b="1" dirty="0" smtClean="0">
                <a:solidFill>
                  <a:srgbClr val="0000CC"/>
                </a:solidFill>
              </a:rPr>
              <a:t>St. Louis</a:t>
            </a:r>
            <a:endParaRPr lang="en-US" sz="2800" b="1" dirty="0">
              <a:solidFill>
                <a:srgbClr val="0000CC"/>
              </a:solidFill>
            </a:endParaRPr>
          </a:p>
        </p:txBody>
      </p:sp>
      <p:pic>
        <p:nvPicPr>
          <p:cNvPr id="15" name="Picture 14" descr="measuring-environmental-impact-america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76400"/>
            <a:ext cx="5981700" cy="3987800"/>
          </a:xfrm>
          <a:prstGeom prst="rect">
            <a:avLst/>
          </a:prstGeom>
        </p:spPr>
      </p:pic>
      <p:pic>
        <p:nvPicPr>
          <p:cNvPr id="17" name="Picture 16" descr="severe-weather-weather-250348_1024_7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362200"/>
            <a:ext cx="5638800" cy="4229100"/>
          </a:xfrm>
          <a:prstGeom prst="rect">
            <a:avLst/>
          </a:prstGeom>
        </p:spPr>
      </p:pic>
      <p:pic>
        <p:nvPicPr>
          <p:cNvPr id="11" name="Picture 10" descr="Mount_Rainier_over_Tacom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1371600"/>
            <a:ext cx="6019800" cy="4018272"/>
          </a:xfrm>
          <a:prstGeom prst="rect">
            <a:avLst/>
          </a:prstGeom>
        </p:spPr>
      </p:pic>
      <p:pic>
        <p:nvPicPr>
          <p:cNvPr id="12" name="Picture 11" descr="HurricaneRita21Sept05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371600"/>
            <a:ext cx="441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953000" y="6019800"/>
            <a:ext cx="1381633" cy="523220"/>
          </a:xfrm>
          <a:prstGeom prst="rect">
            <a:avLst/>
          </a:prstGeom>
          <a:noFill/>
        </p:spPr>
        <p:txBody>
          <a:bodyPr wrap="none" rtlCol="0">
            <a:spAutoFit/>
          </a:bodyPr>
          <a:lstStyle/>
          <a:p>
            <a:r>
              <a:rPr lang="en-US" sz="2800" b="1" dirty="0" smtClean="0">
                <a:solidFill>
                  <a:srgbClr val="00FF00"/>
                </a:solidFill>
              </a:rPr>
              <a:t>Florida</a:t>
            </a:r>
            <a:endParaRPr lang="en-US" sz="2800" b="1" dirty="0">
              <a:solidFill>
                <a:srgbClr val="00FF00"/>
              </a:solidFill>
            </a:endParaRPr>
          </a:p>
        </p:txBody>
      </p:sp>
    </p:spTree>
    <p:extLst>
      <p:ext uri="{BB962C8B-B14F-4D97-AF65-F5344CB8AC3E}">
        <p14:creationId xmlns:p14="http://schemas.microsoft.com/office/powerpoint/2010/main" val="19749600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extBox 4"/>
          <p:cNvSpPr txBox="1"/>
          <p:nvPr/>
        </p:nvSpPr>
        <p:spPr>
          <a:xfrm>
            <a:off x="0" y="6103"/>
            <a:ext cx="9144000" cy="2123658"/>
          </a:xfrm>
          <a:prstGeom prst="rect">
            <a:avLst/>
          </a:prstGeom>
          <a:noFill/>
        </p:spPr>
        <p:txBody>
          <a:bodyPr wrap="square" rtlCol="0">
            <a:spAutoFit/>
          </a:bodyPr>
          <a:lstStyle/>
          <a:p>
            <a:r>
              <a:rPr lang="en-US" sz="2400" dirty="0">
                <a:solidFill>
                  <a:srgbClr val="FFFF00"/>
                </a:solidFill>
              </a:rPr>
              <a:t>Example of ESS Place-Based Learning: </a:t>
            </a:r>
            <a:r>
              <a:rPr lang="en-US" sz="2400" dirty="0">
                <a:solidFill>
                  <a:srgbClr val="00FF00"/>
                </a:solidFill>
              </a:rPr>
              <a:t>Natural </a:t>
            </a:r>
            <a:r>
              <a:rPr lang="en-US" sz="2400" dirty="0" smtClean="0">
                <a:solidFill>
                  <a:srgbClr val="00FF00"/>
                </a:solidFill>
              </a:rPr>
              <a:t>Hazards</a:t>
            </a:r>
          </a:p>
          <a:p>
            <a:pPr marL="917575" indent="-463550"/>
            <a:r>
              <a:rPr lang="en-US" sz="2000" dirty="0">
                <a:solidFill>
                  <a:srgbClr val="FFBEF7"/>
                </a:solidFill>
              </a:rPr>
              <a:t>HS-ESS3-1: Construct an explanation based on evidence for how the availability of natural resources, occurrence of natural hazards, and changes in climate have influenced human </a:t>
            </a:r>
            <a:r>
              <a:rPr lang="en-US" sz="2000" dirty="0" smtClean="0">
                <a:solidFill>
                  <a:srgbClr val="FFBEF7"/>
                </a:solidFill>
              </a:rPr>
              <a:t>activity.</a:t>
            </a:r>
            <a:endParaRPr lang="en-US" sz="2000" dirty="0">
              <a:solidFill>
                <a:srgbClr val="FFBEF7"/>
              </a:solidFill>
            </a:endParaRPr>
          </a:p>
          <a:p>
            <a:r>
              <a:rPr lang="en-US" sz="2400" dirty="0" smtClean="0"/>
              <a:t> </a:t>
            </a:r>
            <a:endParaRPr lang="en-US" sz="2400" b="1" dirty="0">
              <a:solidFill>
                <a:srgbClr val="00FF00"/>
              </a:solidFill>
            </a:endParaRPr>
          </a:p>
          <a:p>
            <a:pPr>
              <a:spcAft>
                <a:spcPts val="600"/>
              </a:spcAft>
            </a:pPr>
            <a:endParaRPr lang="en-US" sz="2400" b="1" dirty="0" smtClean="0">
              <a:solidFill>
                <a:srgbClr val="00FF00"/>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7781"/>
            <a:ext cx="5715000" cy="429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43200" y="4953000"/>
            <a:ext cx="1840643" cy="523220"/>
          </a:xfrm>
          <a:prstGeom prst="rect">
            <a:avLst/>
          </a:prstGeom>
          <a:noFill/>
        </p:spPr>
        <p:txBody>
          <a:bodyPr wrap="none" rtlCol="0">
            <a:spAutoFit/>
          </a:bodyPr>
          <a:lstStyle/>
          <a:p>
            <a:r>
              <a:rPr lang="en-US" sz="2800" b="1" dirty="0" smtClean="0">
                <a:solidFill>
                  <a:srgbClr val="00FF00"/>
                </a:solidFill>
              </a:rPr>
              <a:t>California</a:t>
            </a:r>
            <a:endParaRPr lang="en-US" sz="2800" b="1" dirty="0">
              <a:solidFill>
                <a:srgbClr val="00FF00"/>
              </a:solidFill>
            </a:endParaRPr>
          </a:p>
        </p:txBody>
      </p:sp>
      <p:sp>
        <p:nvSpPr>
          <p:cNvPr id="18" name="TextBox 17"/>
          <p:cNvSpPr txBox="1"/>
          <p:nvPr/>
        </p:nvSpPr>
        <p:spPr>
          <a:xfrm>
            <a:off x="5029200" y="2743200"/>
            <a:ext cx="1700731" cy="523220"/>
          </a:xfrm>
          <a:prstGeom prst="rect">
            <a:avLst/>
          </a:prstGeom>
          <a:noFill/>
        </p:spPr>
        <p:txBody>
          <a:bodyPr wrap="none" rtlCol="0">
            <a:spAutoFit/>
          </a:bodyPr>
          <a:lstStyle/>
          <a:p>
            <a:r>
              <a:rPr lang="en-US" sz="2800" b="1" dirty="0" smtClean="0">
                <a:solidFill>
                  <a:srgbClr val="0000CC"/>
                </a:solidFill>
              </a:rPr>
              <a:t>St. Louis</a:t>
            </a:r>
            <a:endParaRPr lang="en-US" sz="2800" b="1" dirty="0">
              <a:solidFill>
                <a:srgbClr val="0000CC"/>
              </a:solidFill>
            </a:endParaRPr>
          </a:p>
        </p:txBody>
      </p:sp>
      <p:pic>
        <p:nvPicPr>
          <p:cNvPr id="15" name="Picture 14" descr="measuring-environmental-impact-america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76400"/>
            <a:ext cx="5981700" cy="3987800"/>
          </a:xfrm>
          <a:prstGeom prst="rect">
            <a:avLst/>
          </a:prstGeom>
        </p:spPr>
      </p:pic>
      <p:pic>
        <p:nvPicPr>
          <p:cNvPr id="17" name="Picture 16" descr="severe-weather-weather-250348_1024_7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362200"/>
            <a:ext cx="5638800" cy="4229100"/>
          </a:xfrm>
          <a:prstGeom prst="rect">
            <a:avLst/>
          </a:prstGeom>
        </p:spPr>
      </p:pic>
      <p:pic>
        <p:nvPicPr>
          <p:cNvPr id="11" name="Picture 10" descr="Mount_Rainier_over_Tacom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1371600"/>
            <a:ext cx="6019800" cy="4018272"/>
          </a:xfrm>
          <a:prstGeom prst="rect">
            <a:avLst/>
          </a:prstGeom>
        </p:spPr>
      </p:pic>
      <p:pic>
        <p:nvPicPr>
          <p:cNvPr id="12" name="Picture 11" descr="HurricaneRita21Sept05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371600"/>
            <a:ext cx="441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410200" y="1371600"/>
            <a:ext cx="1767005" cy="523220"/>
          </a:xfrm>
          <a:prstGeom prst="rect">
            <a:avLst/>
          </a:prstGeom>
          <a:noFill/>
        </p:spPr>
        <p:txBody>
          <a:bodyPr wrap="none" rtlCol="0">
            <a:spAutoFit/>
          </a:bodyPr>
          <a:lstStyle/>
          <a:p>
            <a:r>
              <a:rPr lang="en-US" sz="2800" b="1" dirty="0" smtClean="0">
                <a:solidFill>
                  <a:srgbClr val="00FF00"/>
                </a:solidFill>
              </a:rPr>
              <a:t>FLORIDA</a:t>
            </a:r>
            <a:endParaRPr lang="en-US" sz="2800" b="1" dirty="0">
              <a:solidFill>
                <a:srgbClr val="00FF00"/>
              </a:solidFill>
            </a:endParaRPr>
          </a:p>
        </p:txBody>
      </p:sp>
      <p:pic>
        <p:nvPicPr>
          <p:cNvPr id="13" name="Picture 3" descr="mississippi_tm5_91_93_5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4416" y="1371600"/>
            <a:ext cx="440817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378892" y="1447800"/>
            <a:ext cx="1700731" cy="523220"/>
          </a:xfrm>
          <a:prstGeom prst="rect">
            <a:avLst/>
          </a:prstGeom>
          <a:noFill/>
        </p:spPr>
        <p:txBody>
          <a:bodyPr wrap="none" rtlCol="0">
            <a:spAutoFit/>
          </a:bodyPr>
          <a:lstStyle/>
          <a:p>
            <a:r>
              <a:rPr lang="en-US" sz="2800" b="1" dirty="0" smtClean="0">
                <a:solidFill>
                  <a:srgbClr val="FF0000"/>
                </a:solidFill>
              </a:rPr>
              <a:t>St. Louis</a:t>
            </a:r>
            <a:endParaRPr lang="en-US" sz="2800" b="1" dirty="0">
              <a:solidFill>
                <a:srgbClr val="FF0000"/>
              </a:solidFill>
            </a:endParaRPr>
          </a:p>
        </p:txBody>
      </p:sp>
    </p:spTree>
    <p:extLst>
      <p:ext uri="{BB962C8B-B14F-4D97-AF65-F5344CB8AC3E}">
        <p14:creationId xmlns:p14="http://schemas.microsoft.com/office/powerpoint/2010/main" val="42063296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7826"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p:txBody>
      </p:sp>
      <p:sp>
        <p:nvSpPr>
          <p:cNvPr id="77827" name="TextBox 5"/>
          <p:cNvSpPr txBox="1">
            <a:spLocks noChangeArrowheads="1"/>
          </p:cNvSpPr>
          <p:nvPr/>
        </p:nvSpPr>
        <p:spPr bwMode="auto">
          <a:xfrm>
            <a:off x="152400" y="152400"/>
            <a:ext cx="5410200" cy="3785652"/>
          </a:xfrm>
          <a:prstGeom prst="rect">
            <a:avLst/>
          </a:prstGeom>
          <a:noFill/>
          <a:ln w="9525">
            <a:noFill/>
            <a:miter lim="800000"/>
            <a:headEnd/>
            <a:tailEnd/>
          </a:ln>
        </p:spPr>
        <p:txBody>
          <a:bodyPr wrap="square">
            <a:prstTxWarp prst="textNoShape">
              <a:avLst/>
            </a:prstTxWarp>
            <a:spAutoFit/>
          </a:bodyPr>
          <a:lstStyle/>
          <a:p>
            <a:r>
              <a:rPr lang="en-US" sz="2400" b="1" i="1" dirty="0"/>
              <a:t>Math/Science Education </a:t>
            </a:r>
            <a:r>
              <a:rPr lang="en-US" sz="2400" b="1" i="1" dirty="0" smtClean="0"/>
              <a:t>Legislation</a:t>
            </a:r>
          </a:p>
          <a:p>
            <a:endParaRPr lang="en-US" sz="2400" b="1" i="1" dirty="0"/>
          </a:p>
          <a:p>
            <a:endParaRPr lang="en-US" sz="2400" b="1" i="1" dirty="0"/>
          </a:p>
          <a:p>
            <a:endParaRPr lang="en-US" sz="2400" b="1" i="1" dirty="0"/>
          </a:p>
          <a:p>
            <a:pPr>
              <a:buFont typeface="Arial" pitchFamily="-84" charset="0"/>
              <a:buChar char="•"/>
            </a:pPr>
            <a:r>
              <a:rPr lang="en-US" sz="2400" dirty="0">
                <a:solidFill>
                  <a:srgbClr val="FF0000"/>
                </a:solidFill>
              </a:rPr>
              <a:t>  </a:t>
            </a:r>
            <a:r>
              <a:rPr lang="en-US" sz="2400" dirty="0" smtClean="0">
                <a:solidFill>
                  <a:srgbClr val="FF0000"/>
                </a:solidFill>
              </a:rPr>
              <a:t>1965, Elementary and Secondary Education Act, signed by President Lyndon Johnson as part of his “War on Poverty.”</a:t>
            </a:r>
          </a:p>
          <a:p>
            <a:pPr>
              <a:buFont typeface="Arial" pitchFamily="-84" charset="0"/>
              <a:buChar char="•"/>
            </a:pPr>
            <a:r>
              <a:rPr lang="en-US" sz="2400" dirty="0" smtClean="0">
                <a:solidFill>
                  <a:srgbClr val="FF0000"/>
                </a:solidFill>
                <a:sym typeface="Wingdings"/>
              </a:rPr>
              <a:t> Expressly forbids a national curriculum.</a:t>
            </a:r>
            <a:endParaRPr lang="en-US" sz="2400" dirty="0">
              <a:solidFill>
                <a:srgbClr val="FF0000"/>
              </a:solidFill>
            </a:endParaRPr>
          </a:p>
        </p:txBody>
      </p:sp>
      <p:pic>
        <p:nvPicPr>
          <p:cNvPr id="2" name="Picture 1" descr="ESEAJohn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559" y="1066800"/>
            <a:ext cx="3401703" cy="5105399"/>
          </a:xfrm>
          <a:prstGeom prst="rect">
            <a:avLst/>
          </a:prstGeom>
        </p:spPr>
      </p:pic>
    </p:spTree>
    <p:extLst>
      <p:ext uri="{BB962C8B-B14F-4D97-AF65-F5344CB8AC3E}">
        <p14:creationId xmlns:p14="http://schemas.microsoft.com/office/powerpoint/2010/main" val="39305634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610600" cy="4924425"/>
          </a:xfrm>
          <a:prstGeom prst="rect">
            <a:avLst/>
          </a:prstGeom>
          <a:noFill/>
          <a:ln w="9525">
            <a:noFill/>
            <a:miter lim="800000"/>
            <a:headEnd/>
            <a:tailEnd/>
          </a:ln>
        </p:spPr>
        <p:txBody>
          <a:bodyPr>
            <a:prstTxWarp prst="textNoShape">
              <a:avLst/>
            </a:prstTxWarp>
            <a:spAutoFit/>
          </a:bodyPr>
          <a:lstStyle/>
          <a:p>
            <a:pPr marL="457200" indent="-457200">
              <a:spcBef>
                <a:spcPts val="1200"/>
              </a:spcBef>
              <a:buAutoNum type="arabicPeriod"/>
            </a:pPr>
            <a:r>
              <a:rPr lang="en-US" sz="2400" dirty="0" smtClean="0">
                <a:solidFill>
                  <a:srgbClr val="000000"/>
                </a:solidFill>
              </a:rPr>
              <a:t>Start with the Performance Expectations. </a:t>
            </a:r>
          </a:p>
          <a:p>
            <a:pPr marL="914400" lvl="1" indent="-457200">
              <a:spcBef>
                <a:spcPts val="1200"/>
              </a:spcBef>
              <a:buFont typeface="Wingdings" charset="2"/>
              <a:buChar char="Ø"/>
            </a:pPr>
            <a:r>
              <a:rPr lang="en-US" sz="2400" dirty="0" smtClean="0">
                <a:solidFill>
                  <a:srgbClr val="000000"/>
                </a:solidFill>
              </a:rPr>
              <a:t>15 at Middle School; 19 at High School</a:t>
            </a:r>
          </a:p>
          <a:p>
            <a:pPr marL="457200" indent="-457200">
              <a:spcBef>
                <a:spcPts val="1200"/>
              </a:spcBef>
              <a:buAutoNum type="arabicPeriod"/>
            </a:pPr>
            <a:r>
              <a:rPr lang="en-US" sz="2400" dirty="0">
                <a:solidFill>
                  <a:srgbClr val="000000"/>
                </a:solidFill>
              </a:rPr>
              <a:t>Determine </a:t>
            </a:r>
            <a:r>
              <a:rPr lang="en-US" sz="2400" dirty="0" smtClean="0">
                <a:solidFill>
                  <a:srgbClr val="000000"/>
                </a:solidFill>
              </a:rPr>
              <a:t>how you </a:t>
            </a:r>
            <a:r>
              <a:rPr lang="en-US" sz="2400" dirty="0">
                <a:solidFill>
                  <a:srgbClr val="000000"/>
                </a:solidFill>
              </a:rPr>
              <a:t>will be </a:t>
            </a:r>
            <a:r>
              <a:rPr lang="en-US" sz="2400" dirty="0" smtClean="0">
                <a:solidFill>
                  <a:srgbClr val="000000"/>
                </a:solidFill>
              </a:rPr>
              <a:t>organizing them</a:t>
            </a:r>
            <a:endParaRPr lang="en-US" sz="2400" dirty="0">
              <a:solidFill>
                <a:srgbClr val="000000"/>
              </a:solidFill>
            </a:endParaRPr>
          </a:p>
          <a:p>
            <a:pPr marL="914400" lvl="1" indent="-457200">
              <a:spcBef>
                <a:spcPts val="1200"/>
              </a:spcBef>
              <a:buFont typeface="Wingdings" charset="2"/>
              <a:buChar char="Ø"/>
            </a:pPr>
            <a:r>
              <a:rPr lang="en-US" sz="2400" dirty="0">
                <a:solidFill>
                  <a:srgbClr val="000000"/>
                </a:solidFill>
              </a:rPr>
              <a:t>Use the </a:t>
            </a:r>
            <a:r>
              <a:rPr lang="en-US" sz="2400" i="1" dirty="0">
                <a:solidFill>
                  <a:srgbClr val="000000"/>
                </a:solidFill>
              </a:rPr>
              <a:t>Appendix K </a:t>
            </a:r>
            <a:r>
              <a:rPr lang="en-US" sz="2400" b="1" dirty="0">
                <a:solidFill>
                  <a:srgbClr val="000000"/>
                </a:solidFill>
              </a:rPr>
              <a:t>Course Maps </a:t>
            </a:r>
            <a:r>
              <a:rPr lang="en-US" sz="2400" dirty="0">
                <a:solidFill>
                  <a:srgbClr val="000000"/>
                </a:solidFill>
              </a:rPr>
              <a:t>as a g</a:t>
            </a:r>
            <a:r>
              <a:rPr lang="en-US" sz="2400" dirty="0" smtClean="0">
                <a:solidFill>
                  <a:srgbClr val="000000"/>
                </a:solidFill>
              </a:rPr>
              <a:t>uide</a:t>
            </a:r>
            <a:endParaRPr lang="en-US" sz="2400" dirty="0">
              <a:solidFill>
                <a:srgbClr val="0000FF"/>
              </a:solidFill>
            </a:endParaRPr>
          </a:p>
          <a:p>
            <a:pPr marL="457200" indent="-457200">
              <a:spcBef>
                <a:spcPts val="1200"/>
              </a:spcBef>
              <a:buAutoNum type="arabicPeriod"/>
            </a:pPr>
            <a:r>
              <a:rPr lang="en-US" sz="2400" dirty="0" smtClean="0">
                <a:solidFill>
                  <a:srgbClr val="000000"/>
                </a:solidFill>
              </a:rPr>
              <a:t>Determine what you will teach to support the PE’s</a:t>
            </a:r>
          </a:p>
          <a:p>
            <a:pPr marL="914400" lvl="1" indent="-457200">
              <a:spcBef>
                <a:spcPts val="1200"/>
              </a:spcBef>
              <a:buFont typeface="Wingdings" charset="2"/>
              <a:buChar char="Ø"/>
            </a:pPr>
            <a:r>
              <a:rPr lang="en-US" sz="2400" dirty="0" smtClean="0">
                <a:solidFill>
                  <a:srgbClr val="000000"/>
                </a:solidFill>
              </a:rPr>
              <a:t>Use the </a:t>
            </a:r>
            <a:r>
              <a:rPr lang="en-US" sz="2400" i="1" dirty="0" smtClean="0">
                <a:solidFill>
                  <a:srgbClr val="000000"/>
                </a:solidFill>
              </a:rPr>
              <a:t>Clarification Statements </a:t>
            </a:r>
            <a:r>
              <a:rPr lang="en-US" sz="2400" dirty="0" smtClean="0">
                <a:solidFill>
                  <a:srgbClr val="000000"/>
                </a:solidFill>
              </a:rPr>
              <a:t>and</a:t>
            </a:r>
            <a:r>
              <a:rPr lang="en-US" sz="2400" i="1" dirty="0" smtClean="0">
                <a:solidFill>
                  <a:srgbClr val="000000"/>
                </a:solidFill>
              </a:rPr>
              <a:t> Assessment Boundaries as a guide</a:t>
            </a:r>
          </a:p>
          <a:p>
            <a:pPr marL="914400" lvl="1" indent="-457200">
              <a:spcBef>
                <a:spcPts val="1200"/>
              </a:spcBef>
              <a:buFont typeface="Wingdings" charset="2"/>
              <a:buChar char="Ø"/>
            </a:pPr>
            <a:r>
              <a:rPr lang="en-US" sz="2400" dirty="0" smtClean="0">
                <a:solidFill>
                  <a:srgbClr val="FF0000"/>
                </a:solidFill>
              </a:rPr>
              <a:t>Be sure to teach what you love</a:t>
            </a:r>
          </a:p>
          <a:p>
            <a:pPr marL="457200" indent="-457200">
              <a:spcBef>
                <a:spcPts val="1200"/>
              </a:spcBef>
              <a:buFont typeface="Wingdings" charset="2"/>
              <a:buChar char="Ø"/>
            </a:pPr>
            <a:endParaRPr lang="en-US" sz="2400" dirty="0">
              <a:solidFill>
                <a:srgbClr val="0000FF"/>
              </a:solidFill>
            </a:endParaRPr>
          </a:p>
          <a:p>
            <a:endParaRPr lang="en-US" dirty="0"/>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How do you teach Earth and Space Science </a:t>
            </a:r>
            <a:br>
              <a:rPr lang="en-US" sz="2800" dirty="0" smtClean="0">
                <a:solidFill>
                  <a:srgbClr val="FFFF00"/>
                </a:solidFill>
                <a:latin typeface="Helvetica" charset="0"/>
                <a:ea typeface="Helvetica" charset="0"/>
                <a:cs typeface="Helvetica" charset="0"/>
                <a:sym typeface="Helvetica" charset="0"/>
              </a:rPr>
            </a:br>
            <a:r>
              <a:rPr lang="en-US" sz="2800" dirty="0" smtClean="0">
                <a:solidFill>
                  <a:srgbClr val="FFFF00"/>
                </a:solidFill>
                <a:latin typeface="Helvetica" charset="0"/>
                <a:ea typeface="Helvetica" charset="0"/>
                <a:cs typeface="Helvetica" charset="0"/>
                <a:sym typeface="Helvetica" charset="0"/>
              </a:rPr>
              <a:t>in alignment with the NGSS?</a:t>
            </a:r>
            <a:endParaRPr lang="en-US" sz="2800" dirty="0" smtClean="0">
              <a:solidFill>
                <a:srgbClr val="FFFF00"/>
              </a:solidFill>
            </a:endParaRPr>
          </a:p>
        </p:txBody>
      </p:sp>
    </p:spTree>
    <p:extLst>
      <p:ext uri="{BB962C8B-B14F-4D97-AF65-F5344CB8AC3E}">
        <p14:creationId xmlns:p14="http://schemas.microsoft.com/office/powerpoint/2010/main" val="2326006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04800" y="1524000"/>
            <a:ext cx="8839200" cy="2031325"/>
          </a:xfrm>
          <a:prstGeom prst="rect">
            <a:avLst/>
          </a:prstGeom>
          <a:noFill/>
          <a:ln w="9525">
            <a:noFill/>
            <a:miter lim="800000"/>
            <a:headEnd/>
            <a:tailEnd/>
          </a:ln>
        </p:spPr>
        <p:txBody>
          <a:bodyPr wrap="square">
            <a:prstTxWarp prst="textNoShape">
              <a:avLst/>
            </a:prstTxWarp>
            <a:spAutoFit/>
          </a:bodyPr>
          <a:lstStyle/>
          <a:p>
            <a:pPr marL="457200" indent="-457200">
              <a:spcBef>
                <a:spcPts val="1200"/>
              </a:spcBef>
              <a:buAutoNum type="arabicPeriod"/>
            </a:pPr>
            <a:r>
              <a:rPr lang="en-US" sz="2400" dirty="0" smtClean="0">
                <a:solidFill>
                  <a:srgbClr val="000000"/>
                </a:solidFill>
              </a:rPr>
              <a:t>Middle School ESS: “Four Cities” (Climate)</a:t>
            </a:r>
          </a:p>
          <a:p>
            <a:pPr marL="457200" indent="-457200">
              <a:spcBef>
                <a:spcPts val="1200"/>
              </a:spcBef>
              <a:buAutoNum type="arabicPeriod"/>
            </a:pPr>
            <a:r>
              <a:rPr lang="en-US" sz="2400" dirty="0" smtClean="0">
                <a:solidFill>
                  <a:srgbClr val="000000"/>
                </a:solidFill>
                <a:sym typeface="Wingdings"/>
              </a:rPr>
              <a:t>Middle School ESS: “Watershed Study” (Water Cycle)</a:t>
            </a:r>
          </a:p>
          <a:p>
            <a:pPr marL="457200" indent="-457200">
              <a:spcBef>
                <a:spcPts val="1200"/>
              </a:spcBef>
              <a:buAutoNum type="arabicPeriod"/>
            </a:pPr>
            <a:r>
              <a:rPr lang="en-US" sz="2400" dirty="0" smtClean="0">
                <a:solidFill>
                  <a:srgbClr val="000000"/>
                </a:solidFill>
                <a:sym typeface="Wingdings"/>
              </a:rPr>
              <a:t>High School ESS: “Analyzing Floods” (Flood Hazards)</a:t>
            </a:r>
          </a:p>
          <a:p>
            <a:pPr marL="457200" indent="-457200">
              <a:spcBef>
                <a:spcPts val="1200"/>
              </a:spcBef>
              <a:buAutoNum type="arabicPeriod"/>
            </a:pPr>
            <a:r>
              <a:rPr lang="en-US" sz="2400" dirty="0" smtClean="0">
                <a:solidFill>
                  <a:srgbClr val="000000"/>
                </a:solidFill>
                <a:sym typeface="Wingdings"/>
              </a:rPr>
              <a:t>High School ESS: “Early Earth” (Geologic Time)</a:t>
            </a:r>
            <a:endParaRPr lang="en-US" sz="2400" dirty="0" smtClean="0">
              <a:solidFill>
                <a:srgbClr val="FF0000"/>
              </a:solidFill>
              <a:sym typeface="Wingdings"/>
            </a:endParaRPr>
          </a:p>
        </p:txBody>
      </p:sp>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defTabSz="914145"/>
            <a:r>
              <a:rPr lang="en-US" sz="2800" dirty="0" smtClean="0">
                <a:solidFill>
                  <a:srgbClr val="FFFF00"/>
                </a:solidFill>
                <a:latin typeface="Helvetica" charset="0"/>
                <a:ea typeface="Helvetica" charset="0"/>
                <a:cs typeface="Helvetica" charset="0"/>
                <a:sym typeface="Helvetica" charset="0"/>
              </a:rPr>
              <a:t>Achieve: Science and Math Tasks</a:t>
            </a:r>
            <a:endParaRPr lang="en-US" sz="2800" dirty="0" smtClean="0">
              <a:solidFill>
                <a:srgbClr val="FFFF00"/>
              </a:solidFill>
            </a:endParaRPr>
          </a:p>
        </p:txBody>
      </p:sp>
    </p:spTree>
    <p:extLst>
      <p:ext uri="{BB962C8B-B14F-4D97-AF65-F5344CB8AC3E}">
        <p14:creationId xmlns:p14="http://schemas.microsoft.com/office/powerpoint/2010/main" val="32590040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marL="457200" indent="-457200">
              <a:spcBef>
                <a:spcPts val="1200"/>
              </a:spcBef>
            </a:pPr>
            <a:r>
              <a:rPr lang="en-US" sz="2800" dirty="0">
                <a:solidFill>
                  <a:srgbClr val="FFFF00"/>
                </a:solidFill>
              </a:rPr>
              <a:t>Middle School ESS: “Four Cities” (Climate)</a:t>
            </a:r>
          </a:p>
        </p:txBody>
      </p:sp>
      <p:pic>
        <p:nvPicPr>
          <p:cNvPr id="8" name="Picture 7" descr="ku-xlarg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76400"/>
            <a:ext cx="8669867" cy="4876800"/>
          </a:xfrm>
          <a:prstGeom prst="rect">
            <a:avLst/>
          </a:prstGeom>
        </p:spPr>
      </p:pic>
    </p:spTree>
    <p:extLst>
      <p:ext uri="{BB962C8B-B14F-4D97-AF65-F5344CB8AC3E}">
        <p14:creationId xmlns:p14="http://schemas.microsoft.com/office/powerpoint/2010/main" val="3526305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20897" y="228600"/>
            <a:ext cx="9144000" cy="1143000"/>
          </a:xfrm>
        </p:spPr>
        <p:txBody>
          <a:bodyPr lIns="89294" tIns="44647" rIns="89294" bIns="44647"/>
          <a:lstStyle/>
          <a:p>
            <a:pPr marL="457200" indent="-457200">
              <a:spcBef>
                <a:spcPts val="1200"/>
              </a:spcBef>
            </a:pPr>
            <a:r>
              <a:rPr lang="en-US" sz="2800" dirty="0">
                <a:solidFill>
                  <a:srgbClr val="FFFF00"/>
                </a:solidFill>
              </a:rPr>
              <a:t>Middle School ESS: “Four Cities” (Climate)</a:t>
            </a:r>
          </a:p>
        </p:txBody>
      </p:sp>
      <p:sp>
        <p:nvSpPr>
          <p:cNvPr id="2" name="TextBox 1"/>
          <p:cNvSpPr txBox="1"/>
          <p:nvPr/>
        </p:nvSpPr>
        <p:spPr>
          <a:xfrm>
            <a:off x="228600" y="1600200"/>
            <a:ext cx="8839200" cy="5262979"/>
          </a:xfrm>
          <a:prstGeom prst="rect">
            <a:avLst/>
          </a:prstGeom>
          <a:noFill/>
        </p:spPr>
        <p:txBody>
          <a:bodyPr wrap="square" rtlCol="0">
            <a:spAutoFit/>
          </a:bodyPr>
          <a:lstStyle/>
          <a:p>
            <a:r>
              <a:rPr lang="en-US" sz="2400" b="1" dirty="0" smtClean="0">
                <a:latin typeface="Arial"/>
                <a:cs typeface="Arial"/>
              </a:rPr>
              <a:t>Four Cities: Using </a:t>
            </a:r>
            <a:r>
              <a:rPr lang="en-US" sz="2400" b="1" dirty="0">
                <a:latin typeface="Arial"/>
                <a:cs typeface="Arial"/>
              </a:rPr>
              <a:t>Data to Model Variations </a:t>
            </a:r>
            <a:r>
              <a:rPr lang="en-US" sz="2400" b="1" dirty="0" smtClean="0">
                <a:latin typeface="Arial"/>
                <a:cs typeface="Arial"/>
              </a:rPr>
              <a:t>in Regional </a:t>
            </a:r>
            <a:r>
              <a:rPr lang="en-US" sz="2400" b="1" dirty="0">
                <a:latin typeface="Arial"/>
                <a:cs typeface="Arial"/>
              </a:rPr>
              <a:t>Climate in the Western United States – Middle School Sample Classroom </a:t>
            </a:r>
            <a:r>
              <a:rPr lang="en-US" sz="2400" b="1" dirty="0" smtClean="0">
                <a:latin typeface="Arial"/>
                <a:cs typeface="Arial"/>
              </a:rPr>
              <a:t>Assessment</a:t>
            </a:r>
          </a:p>
          <a:p>
            <a:endParaRPr lang="en-US" sz="2400" b="1" dirty="0">
              <a:latin typeface="Arial"/>
              <a:cs typeface="Arial"/>
            </a:endParaRPr>
          </a:p>
          <a:p>
            <a:endParaRPr lang="en-US" sz="2400" dirty="0"/>
          </a:p>
          <a:p>
            <a:r>
              <a:rPr lang="en-US" sz="2400" b="1" dirty="0" smtClean="0">
                <a:solidFill>
                  <a:srgbClr val="008000"/>
                </a:solidFill>
              </a:rPr>
              <a:t>Performance Expectation (ESS):</a:t>
            </a:r>
          </a:p>
          <a:p>
            <a:pPr marL="1712913" indent="-1712913"/>
            <a:r>
              <a:rPr lang="en-US" sz="2400" b="1" dirty="0" smtClean="0">
                <a:solidFill>
                  <a:srgbClr val="0000FF"/>
                </a:solidFill>
              </a:rPr>
              <a:t>MS</a:t>
            </a:r>
            <a:r>
              <a:rPr lang="en-US" sz="2400" b="1" dirty="0">
                <a:solidFill>
                  <a:srgbClr val="0000FF"/>
                </a:solidFill>
              </a:rPr>
              <a:t>-ESS2-6 Develop and use a model to describe how unequal heating and rotation of the Earth cause patterns of atmospheric and oceanic circulation that determine regional climates</a:t>
            </a:r>
            <a:r>
              <a:rPr lang="en-US" sz="2400" b="1" dirty="0" smtClean="0">
                <a:solidFill>
                  <a:srgbClr val="0000FF"/>
                </a:solidFill>
              </a:rPr>
              <a:t>.</a:t>
            </a:r>
          </a:p>
          <a:p>
            <a:pPr marL="1712913" indent="-1712913"/>
            <a:r>
              <a:rPr lang="en-US" sz="2400" b="1" dirty="0" smtClean="0">
                <a:solidFill>
                  <a:srgbClr val="0000FF"/>
                </a:solidFill>
              </a:rPr>
              <a:t> </a:t>
            </a:r>
          </a:p>
          <a:p>
            <a:pPr marL="1712913" indent="-1712913"/>
            <a:endParaRPr lang="en-US" sz="2400" b="1" dirty="0">
              <a:solidFill>
                <a:srgbClr val="0000FF"/>
              </a:solidFill>
            </a:endParaRPr>
          </a:p>
          <a:p>
            <a:pPr marL="1712913" indent="-1712913"/>
            <a:r>
              <a:rPr lang="en-US" sz="2400" dirty="0" smtClean="0"/>
              <a:t>Designed to take 4-8 class periods (45-50 min each)</a:t>
            </a:r>
            <a:endParaRPr lang="en-US" sz="2400" dirty="0"/>
          </a:p>
          <a:p>
            <a:r>
              <a:rPr lang="en-US" sz="2400" b="1" dirty="0" smtClean="0">
                <a:latin typeface="Arial"/>
                <a:cs typeface="Arial"/>
              </a:rPr>
              <a:t> </a:t>
            </a:r>
            <a:endParaRPr lang="en-US" sz="2400" b="1" dirty="0">
              <a:latin typeface="Arial"/>
              <a:cs typeface="Arial"/>
            </a:endParaRPr>
          </a:p>
        </p:txBody>
      </p:sp>
    </p:spTree>
    <p:extLst>
      <p:ext uri="{BB962C8B-B14F-4D97-AF65-F5344CB8AC3E}">
        <p14:creationId xmlns:p14="http://schemas.microsoft.com/office/powerpoint/2010/main" val="10374527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6832641"/>
          </a:xfrm>
          <a:prstGeom prst="rect">
            <a:avLst/>
          </a:prstGeom>
          <a:noFill/>
        </p:spPr>
        <p:txBody>
          <a:bodyPr wrap="square" rtlCol="0">
            <a:spAutoFit/>
          </a:bodyPr>
          <a:lstStyle/>
          <a:p>
            <a:r>
              <a:rPr lang="en-US" sz="2400" b="1" dirty="0" smtClean="0">
                <a:solidFill>
                  <a:srgbClr val="FF6600"/>
                </a:solidFill>
              </a:rPr>
              <a:t>Common Core (Math – 7</a:t>
            </a:r>
            <a:r>
              <a:rPr lang="en-US" sz="2400" b="1" baseline="30000" dirty="0" smtClean="0">
                <a:solidFill>
                  <a:srgbClr val="FF6600"/>
                </a:solidFill>
              </a:rPr>
              <a:t>th</a:t>
            </a:r>
            <a:r>
              <a:rPr lang="en-US" sz="2400" b="1" dirty="0" smtClean="0">
                <a:solidFill>
                  <a:srgbClr val="FF6600"/>
                </a:solidFill>
              </a:rPr>
              <a:t> grade):</a:t>
            </a:r>
          </a:p>
          <a:p>
            <a:pPr marL="622300" indent="-622300"/>
            <a:r>
              <a:rPr lang="en-US" b="1" dirty="0" smtClean="0"/>
              <a:t>MP</a:t>
            </a:r>
            <a:r>
              <a:rPr lang="en-US" b="1" dirty="0"/>
              <a:t>.2 Reason abstractly and quantitatively. </a:t>
            </a:r>
            <a:endParaRPr lang="en-US" dirty="0"/>
          </a:p>
          <a:p>
            <a:pPr marL="622300" indent="-622300"/>
            <a:r>
              <a:rPr lang="en-US" b="1" dirty="0"/>
              <a:t>MP.3 Construct viable arguments and critique the reasoning of others. </a:t>
            </a:r>
            <a:endParaRPr lang="en-US" dirty="0"/>
          </a:p>
          <a:p>
            <a:pPr marL="622300" indent="-622300"/>
            <a:r>
              <a:rPr lang="en-US" b="1" dirty="0"/>
              <a:t>6.SP.A.2 Understand that a set of data collected to answer a statistical question has a distribution which can be described by its center, spread, and overall shape. </a:t>
            </a:r>
            <a:endParaRPr lang="en-US" dirty="0"/>
          </a:p>
          <a:p>
            <a:pPr marL="622300" indent="-622300"/>
            <a:r>
              <a:rPr lang="en-US" b="1" dirty="0"/>
              <a:t>6.SP.A.3 Recognize that a measure of center for a numerical data set summarizes all of its values with a single number, while a measure of variation describes how its values vary with a single number. </a:t>
            </a:r>
            <a:endParaRPr lang="en-US" dirty="0"/>
          </a:p>
          <a:p>
            <a:pPr marL="622300" indent="-622300"/>
            <a:r>
              <a:rPr lang="en-US" b="1" dirty="0"/>
              <a:t>6.SP.B.4 Display numerical data in plots </a:t>
            </a:r>
            <a:r>
              <a:rPr lang="en-US" dirty="0"/>
              <a:t>on a number line, including </a:t>
            </a:r>
            <a:r>
              <a:rPr lang="en-US" b="1" dirty="0"/>
              <a:t>dot plots, histograms, </a:t>
            </a:r>
            <a:r>
              <a:rPr lang="en-US" dirty="0"/>
              <a:t>and box plots</a:t>
            </a:r>
            <a:r>
              <a:rPr lang="en-US" b="1" dirty="0"/>
              <a:t>. </a:t>
            </a:r>
            <a:endParaRPr lang="en-US" dirty="0"/>
          </a:p>
          <a:p>
            <a:pPr marL="622300" indent="-622300"/>
            <a:r>
              <a:rPr lang="en-US" b="1" dirty="0"/>
              <a:t>6.SP.B.5c Summarize numerical data sets in relation to their context, by: Giving quantitative measures of center (median and/or mean) and variability (interquartile range and/or mean absolute deviation), as well as describing any overall pattern </a:t>
            </a:r>
            <a:r>
              <a:rPr lang="en-US" dirty="0"/>
              <a:t>and any striking deviations from the overall pattern </a:t>
            </a:r>
            <a:r>
              <a:rPr lang="en-US" b="1" dirty="0"/>
              <a:t>with reference to the context in which the data were gathered. </a:t>
            </a:r>
            <a:endParaRPr lang="en-US" dirty="0"/>
          </a:p>
          <a:p>
            <a:pPr marL="622300" indent="-622300"/>
            <a:r>
              <a:rPr lang="en-US" b="1" dirty="0"/>
              <a:t>7.SP.A.1 Understand that statistics can be used to gain information about a population by examining a sample of the population; </a:t>
            </a:r>
            <a:r>
              <a:rPr lang="en-US" dirty="0"/>
              <a:t>generalizations about a population from a sample are valid only if the sample is representative of that population</a:t>
            </a:r>
            <a:r>
              <a:rPr lang="en-US" b="1" dirty="0"/>
              <a:t>. </a:t>
            </a:r>
            <a:r>
              <a:rPr lang="en-US" dirty="0"/>
              <a:t>Understand that random sampling tends to produce representative samples and support valid inferences. </a:t>
            </a:r>
          </a:p>
          <a:p>
            <a:pPr marL="622300" indent="-622300"/>
            <a:r>
              <a:rPr lang="en-US" b="1" dirty="0"/>
              <a:t>7.SP.B.4 Use measures of center and measures of variability for numerical data from random samples to draw informal comparative inferences about two populations. </a:t>
            </a:r>
            <a:r>
              <a:rPr lang="en-US" dirty="0"/>
              <a:t>	</a:t>
            </a:r>
          </a:p>
        </p:txBody>
      </p:sp>
    </p:spTree>
    <p:extLst>
      <p:ext uri="{BB962C8B-B14F-4D97-AF65-F5344CB8AC3E}">
        <p14:creationId xmlns:p14="http://schemas.microsoft.com/office/powerpoint/2010/main" val="15542784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6555642"/>
          </a:xfrm>
          <a:prstGeom prst="rect">
            <a:avLst/>
          </a:prstGeom>
          <a:noFill/>
        </p:spPr>
        <p:txBody>
          <a:bodyPr wrap="square" rtlCol="0">
            <a:spAutoFit/>
          </a:bodyPr>
          <a:lstStyle/>
          <a:p>
            <a:r>
              <a:rPr lang="en-US" sz="2400" b="1" dirty="0" smtClean="0">
                <a:solidFill>
                  <a:srgbClr val="FF6600"/>
                </a:solidFill>
              </a:rPr>
              <a:t>Common Core (ELA – 7</a:t>
            </a:r>
            <a:r>
              <a:rPr lang="en-US" sz="2400" b="1" baseline="30000" dirty="0" smtClean="0">
                <a:solidFill>
                  <a:srgbClr val="FF6600"/>
                </a:solidFill>
              </a:rPr>
              <a:t>th</a:t>
            </a:r>
            <a:r>
              <a:rPr lang="en-US" sz="2400" b="1" dirty="0" smtClean="0">
                <a:solidFill>
                  <a:srgbClr val="FF6600"/>
                </a:solidFill>
              </a:rPr>
              <a:t> grade):</a:t>
            </a:r>
          </a:p>
          <a:p>
            <a:r>
              <a:rPr lang="en-US" b="1" dirty="0" smtClean="0"/>
              <a:t>W</a:t>
            </a:r>
            <a:r>
              <a:rPr lang="en-US" b="1" dirty="0"/>
              <a:t>.7.2 Write </a:t>
            </a:r>
            <a:r>
              <a:rPr lang="en-US" dirty="0"/>
              <a:t>informative/</a:t>
            </a:r>
            <a:r>
              <a:rPr lang="en-US" b="1" dirty="0"/>
              <a:t>explanatory texts to examine a topic and convey ideas, concepts, and information through the selection, organization, and analysis of relevant content. </a:t>
            </a:r>
            <a:endParaRPr lang="en-US" dirty="0"/>
          </a:p>
          <a:p>
            <a:r>
              <a:rPr lang="en-US" b="1" dirty="0"/>
              <a:t>W.7.2.a Introduce a topic clearly</a:t>
            </a:r>
            <a:r>
              <a:rPr lang="en-US" dirty="0"/>
              <a:t>, previewing what is to follow; </a:t>
            </a:r>
            <a:r>
              <a:rPr lang="en-US" b="1" dirty="0"/>
              <a:t>organize ideas, concepts, and information, using strategies such as definition, classification, comparison/contrast, and cause/effect</a:t>
            </a:r>
            <a:r>
              <a:rPr lang="en-US" dirty="0"/>
              <a:t>; </a:t>
            </a:r>
            <a:r>
              <a:rPr lang="en-US" b="1" dirty="0"/>
              <a:t>include </a:t>
            </a:r>
            <a:r>
              <a:rPr lang="en-US" dirty="0"/>
              <a:t>formatting (e.g., headings), </a:t>
            </a:r>
            <a:r>
              <a:rPr lang="en-US" b="1" dirty="0"/>
              <a:t>graphics (e.g., charts, tables)</a:t>
            </a:r>
            <a:r>
              <a:rPr lang="en-US" dirty="0"/>
              <a:t>, and multimedia </a:t>
            </a:r>
            <a:r>
              <a:rPr lang="en-US" b="1" dirty="0"/>
              <a:t>when useful to aiding comprehension</a:t>
            </a:r>
            <a:r>
              <a:rPr lang="en-US" dirty="0"/>
              <a:t>. </a:t>
            </a:r>
          </a:p>
          <a:p>
            <a:r>
              <a:rPr lang="en-US" b="1" dirty="0"/>
              <a:t>W.7.2.b Develop the topic with relevant facts, definitions, concrete details, </a:t>
            </a:r>
            <a:r>
              <a:rPr lang="en-US" dirty="0"/>
              <a:t>quotations, </a:t>
            </a:r>
            <a:r>
              <a:rPr lang="en-US" b="1" dirty="0"/>
              <a:t>or other information and examples. </a:t>
            </a:r>
            <a:endParaRPr lang="en-US" dirty="0"/>
          </a:p>
          <a:p>
            <a:r>
              <a:rPr lang="en-US" b="1" dirty="0"/>
              <a:t>W.7.2.c Use appropriate transitions to create cohesion and clarify the relationships among ideas and concepts. </a:t>
            </a:r>
            <a:endParaRPr lang="en-US" dirty="0"/>
          </a:p>
          <a:p>
            <a:r>
              <a:rPr lang="en-US" b="1" dirty="0"/>
              <a:t>WHST.6-8.2 Write </a:t>
            </a:r>
            <a:r>
              <a:rPr lang="en-US" dirty="0"/>
              <a:t>informative/</a:t>
            </a:r>
            <a:r>
              <a:rPr lang="en-US" b="1" dirty="0"/>
              <a:t>explanatory texts</a:t>
            </a:r>
            <a:r>
              <a:rPr lang="en-US" dirty="0"/>
              <a:t>, including the narration of historical events, scientific procedures/ experiments, or technical processes. </a:t>
            </a:r>
          </a:p>
          <a:p>
            <a:r>
              <a:rPr lang="en-US" b="1" dirty="0"/>
              <a:t>WHST.6-8.2.a Introduce a topic clearly, </a:t>
            </a:r>
            <a:r>
              <a:rPr lang="en-US" dirty="0"/>
              <a:t>previewing what is to follow; </a:t>
            </a:r>
            <a:r>
              <a:rPr lang="en-US" b="1" dirty="0"/>
              <a:t>organize ideas, concepts, and information into broader categories as appropriate to achieving purpose; include </a:t>
            </a:r>
            <a:r>
              <a:rPr lang="en-US" dirty="0"/>
              <a:t>formatting (e.g., headings), </a:t>
            </a:r>
            <a:r>
              <a:rPr lang="en-US" b="1" dirty="0"/>
              <a:t>graphics (e.g., charts, tables)</a:t>
            </a:r>
            <a:r>
              <a:rPr lang="en-US" dirty="0"/>
              <a:t>, and multimedia </a:t>
            </a:r>
            <a:r>
              <a:rPr lang="en-US" b="1" dirty="0"/>
              <a:t>when useful to aiding comprehension. </a:t>
            </a:r>
            <a:endParaRPr lang="en-US" dirty="0"/>
          </a:p>
          <a:p>
            <a:r>
              <a:rPr lang="en-US" b="1" dirty="0"/>
              <a:t>WHST.6-8.2.b Develop the topic with relevant, well-chosen facts, definitions, concrete details, </a:t>
            </a:r>
            <a:r>
              <a:rPr lang="en-US" dirty="0"/>
              <a:t>quotations, </a:t>
            </a:r>
            <a:r>
              <a:rPr lang="en-US" b="1" dirty="0"/>
              <a:t>or other information and examples. </a:t>
            </a:r>
            <a:endParaRPr lang="en-US" dirty="0"/>
          </a:p>
          <a:p>
            <a:r>
              <a:rPr lang="en-US" b="1" dirty="0"/>
              <a:t>WHST.6-8.2.c Use appropriate and varied transitions to create cohesion and clarify the relationships among ideas and concepts. </a:t>
            </a:r>
            <a:r>
              <a:rPr lang="en-US" dirty="0"/>
              <a:t>	</a:t>
            </a:r>
          </a:p>
        </p:txBody>
      </p:sp>
    </p:spTree>
    <p:extLst>
      <p:ext uri="{BB962C8B-B14F-4D97-AF65-F5344CB8AC3E}">
        <p14:creationId xmlns:p14="http://schemas.microsoft.com/office/powerpoint/2010/main" val="27168270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7412"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7413" name="Picture 4" descr="86491665.jpg"/>
          <p:cNvPicPr>
            <a:picLocks noChangeAspect="1"/>
          </p:cNvPicPr>
          <p:nvPr/>
        </p:nvPicPr>
        <p:blipFill>
          <a:blip r:embed="rId3" cstate="print"/>
          <a:srcRect/>
          <a:stretch>
            <a:fillRect/>
          </a:stretch>
        </p:blipFill>
        <p:spPr bwMode="auto">
          <a:xfrm>
            <a:off x="7238628" y="267891"/>
            <a:ext cx="1753567" cy="1129605"/>
          </a:xfrm>
          <a:prstGeom prst="rect">
            <a:avLst/>
          </a:prstGeom>
          <a:noFill/>
          <a:ln w="9525">
            <a:solidFill>
              <a:srgbClr val="303A96"/>
            </a:solidFill>
            <a:round/>
            <a:headEnd/>
            <a:tailEnd/>
          </a:ln>
        </p:spPr>
      </p:pic>
      <p:sp>
        <p:nvSpPr>
          <p:cNvPr id="17414" name="Rectangle 5"/>
          <p:cNvSpPr>
            <a:spLocks noGrp="1" noChangeArrowheads="1"/>
          </p:cNvSpPr>
          <p:nvPr>
            <p:ph type="title"/>
          </p:nvPr>
        </p:nvSpPr>
        <p:spPr>
          <a:xfrm>
            <a:off x="0" y="228600"/>
            <a:ext cx="7211690" cy="1143000"/>
          </a:xfrm>
        </p:spPr>
        <p:txBody>
          <a:bodyPr lIns="89294" tIns="44647" rIns="89294" bIns="44647"/>
          <a:lstStyle/>
          <a:p>
            <a:pPr defTabSz="914145"/>
            <a:r>
              <a:rPr lang="en-US" sz="2800" dirty="0" smtClean="0">
                <a:latin typeface="Helvetica" charset="0"/>
                <a:ea typeface="Helvetica" charset="0"/>
                <a:cs typeface="Helvetica" charset="0"/>
                <a:sym typeface="Helvetica" charset="0"/>
              </a:rPr>
              <a:t>How do you Teach Earth and Space Science with the NGSS?</a:t>
            </a:r>
            <a:endParaRPr lang="en-US" sz="2800" dirty="0" smtClean="0"/>
          </a:p>
        </p:txBody>
      </p:sp>
      <p:pic>
        <p:nvPicPr>
          <p:cNvPr id="2" name="Picture 1" descr="p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784662"/>
          </a:xfrm>
          <a:prstGeom prst="rect">
            <a:avLst/>
          </a:prstGeom>
        </p:spPr>
      </p:pic>
      <p:sp>
        <p:nvSpPr>
          <p:cNvPr id="9" name="Rectangle 8"/>
          <p:cNvSpPr/>
          <p:nvPr/>
        </p:nvSpPr>
        <p:spPr>
          <a:xfrm>
            <a:off x="76201" y="5105401"/>
            <a:ext cx="8991600" cy="16764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6652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5447646"/>
          </a:xfrm>
          <a:prstGeom prst="rect">
            <a:avLst/>
          </a:prstGeom>
          <a:noFill/>
        </p:spPr>
        <p:txBody>
          <a:bodyPr wrap="square" rtlCol="0">
            <a:spAutoFit/>
          </a:bodyPr>
          <a:lstStyle/>
          <a:p>
            <a:r>
              <a:rPr lang="en-US" sz="2400" b="1" dirty="0" smtClean="0">
                <a:solidFill>
                  <a:srgbClr val="FF6600"/>
                </a:solidFill>
              </a:rPr>
              <a:t>Context:</a:t>
            </a:r>
          </a:p>
          <a:p>
            <a:endParaRPr lang="en-US" dirty="0"/>
          </a:p>
          <a:p>
            <a:r>
              <a:rPr lang="en-US" dirty="0" smtClean="0"/>
              <a:t>“You </a:t>
            </a:r>
            <a:r>
              <a:rPr lang="en-US" dirty="0"/>
              <a:t>have friends who live in different cities around the United States: (1) Seattle, Washington; (2) San Francisco, California; (3) Minneapolis, Minnesota; (4) and Las Vegas, Nevada. When you talk with your friends, you often wonder why the climate patterns seem so different across the country at given times of the year. For example, your friend in Minneapolis talks about getting time off from school for snow days in the winter, while your friend in Las Vegas tells you how high the temperatures reach in the summer. Your friend in Seattle tells you that it is often rainy, although the temperatures never seem to get too extreme. Your friend in San Francisco tells you about the fog that can blanket the city in spring and summer. In this task, you will look at climate data taken from each of these cities to determine what causes the climate variations you and your friends experience in your respective locations. </a:t>
            </a:r>
          </a:p>
          <a:p>
            <a:endParaRPr lang="en-US" dirty="0" smtClean="0"/>
          </a:p>
          <a:p>
            <a:endParaRPr lang="en-US" dirty="0"/>
          </a:p>
          <a:p>
            <a:r>
              <a:rPr lang="en-US" dirty="0" smtClean="0"/>
              <a:t>For </a:t>
            </a:r>
            <a:r>
              <a:rPr lang="en-US" dirty="0"/>
              <a:t>this task, you are going to consider what climate means for your school’s location (town), consider the climates of the cities in which your friends live, consider reasons for the differences in climate between the cities, and then make a model that predicts the types of regional climates in the western half of the United States</a:t>
            </a:r>
            <a:r>
              <a:rPr lang="en-US" dirty="0" smtClean="0"/>
              <a:t>.”</a:t>
            </a:r>
            <a:r>
              <a:rPr lang="en-US" dirty="0"/>
              <a:t>	</a:t>
            </a:r>
          </a:p>
        </p:txBody>
      </p:sp>
    </p:spTree>
    <p:extLst>
      <p:ext uri="{BB962C8B-B14F-4D97-AF65-F5344CB8AC3E}">
        <p14:creationId xmlns:p14="http://schemas.microsoft.com/office/powerpoint/2010/main" val="37713708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2123658"/>
          </a:xfrm>
          <a:prstGeom prst="rect">
            <a:avLst/>
          </a:prstGeom>
          <a:noFill/>
        </p:spPr>
        <p:txBody>
          <a:bodyPr wrap="square" rtlCol="0">
            <a:spAutoFit/>
          </a:bodyPr>
          <a:lstStyle/>
          <a:p>
            <a:r>
              <a:rPr lang="en-US" sz="2400" b="1" dirty="0" smtClean="0">
                <a:solidFill>
                  <a:srgbClr val="FF6600"/>
                </a:solidFill>
              </a:rPr>
              <a:t>Task Component E: </a:t>
            </a:r>
            <a:endParaRPr lang="en-US" dirty="0"/>
          </a:p>
          <a:p>
            <a:r>
              <a:rPr lang="en-US" dirty="0" smtClean="0">
                <a:solidFill>
                  <a:srgbClr val="FF6600"/>
                </a:solidFill>
              </a:rPr>
              <a:t>Students </a:t>
            </a:r>
            <a:r>
              <a:rPr lang="en-US" dirty="0">
                <a:solidFill>
                  <a:srgbClr val="FF6600"/>
                </a:solidFill>
              </a:rPr>
              <a:t>construct an explanation that includes the idea that areas near the ocean do not experience as large of differences in average temperature from month to month as do areas far from the ocean, based on the differences in temperatures (range and minimum temperatures) between Minneapolis, MN and Seattle, WA. </a:t>
            </a:r>
          </a:p>
          <a:p>
            <a:r>
              <a:rPr lang="en-US" dirty="0"/>
              <a:t>	</a:t>
            </a:r>
          </a:p>
          <a:p>
            <a:r>
              <a:rPr lang="en-US" dirty="0"/>
              <a:t>	</a:t>
            </a:r>
          </a:p>
        </p:txBody>
      </p:sp>
      <p:pic>
        <p:nvPicPr>
          <p:cNvPr id="5" name="Picture 4" descr="task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61060"/>
            <a:ext cx="8867254" cy="5296940"/>
          </a:xfrm>
          <a:prstGeom prst="rect">
            <a:avLst/>
          </a:prstGeom>
        </p:spPr>
      </p:pic>
    </p:spTree>
    <p:extLst>
      <p:ext uri="{BB962C8B-B14F-4D97-AF65-F5344CB8AC3E}">
        <p14:creationId xmlns:p14="http://schemas.microsoft.com/office/powerpoint/2010/main" val="11207064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2123658"/>
          </a:xfrm>
          <a:prstGeom prst="rect">
            <a:avLst/>
          </a:prstGeom>
          <a:noFill/>
        </p:spPr>
        <p:txBody>
          <a:bodyPr wrap="square" rtlCol="0">
            <a:spAutoFit/>
          </a:bodyPr>
          <a:lstStyle/>
          <a:p>
            <a:r>
              <a:rPr lang="en-US" sz="2400" b="1" dirty="0" smtClean="0">
                <a:solidFill>
                  <a:srgbClr val="FF6600"/>
                </a:solidFill>
              </a:rPr>
              <a:t>Task Component E: </a:t>
            </a:r>
            <a:endParaRPr lang="en-US" dirty="0"/>
          </a:p>
          <a:p>
            <a:r>
              <a:rPr lang="en-US" dirty="0" smtClean="0">
                <a:solidFill>
                  <a:srgbClr val="FF6600"/>
                </a:solidFill>
              </a:rPr>
              <a:t>Students </a:t>
            </a:r>
            <a:r>
              <a:rPr lang="en-US" dirty="0">
                <a:solidFill>
                  <a:srgbClr val="FF6600"/>
                </a:solidFill>
              </a:rPr>
              <a:t>construct an explanation that includes the idea that areas near the ocean do not experience as large of differences in average temperature from month to month as do areas far from the ocean, based on the differences in temperatures (range and minimum temperatures) between Minneapolis, MN and Seattle, WA. </a:t>
            </a:r>
          </a:p>
          <a:p>
            <a:r>
              <a:rPr lang="en-US" dirty="0"/>
              <a:t>	</a:t>
            </a:r>
          </a:p>
          <a:p>
            <a:r>
              <a:rPr lang="en-US" dirty="0"/>
              <a:t>	</a:t>
            </a:r>
          </a:p>
        </p:txBody>
      </p:sp>
      <p:pic>
        <p:nvPicPr>
          <p:cNvPr id="3" name="Picture 2" descr="task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659142" cy="5257800"/>
          </a:xfrm>
          <a:prstGeom prst="rect">
            <a:avLst/>
          </a:prstGeom>
        </p:spPr>
      </p:pic>
      <p:sp>
        <p:nvSpPr>
          <p:cNvPr id="4" name="Rectangle 3"/>
          <p:cNvSpPr/>
          <p:nvPr/>
        </p:nvSpPr>
        <p:spPr>
          <a:xfrm>
            <a:off x="4648200" y="1600200"/>
            <a:ext cx="3962400" cy="5257800"/>
          </a:xfrm>
          <a:prstGeom prst="rect">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7278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l="4375" t="17188" r="12500" b="18750"/>
          <a:stretch>
            <a:fillRect/>
          </a:stretch>
        </p:blipFill>
        <p:spPr bwMode="auto">
          <a:xfrm>
            <a:off x="1229472" y="914400"/>
            <a:ext cx="66731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txBox="1">
            <a:spLocks noChangeArrowheads="1"/>
          </p:cNvSpPr>
          <p:nvPr/>
        </p:nvSpPr>
        <p:spPr bwMode="auto">
          <a:xfrm>
            <a:off x="0" y="0"/>
            <a:ext cx="9144000" cy="9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94" tIns="44647" rIns="89294" bIns="44647" anchor="ct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3400" dirty="0">
                <a:solidFill>
                  <a:srgbClr val="FFFF00"/>
                </a:solidFill>
                <a:latin typeface="Helvetica" charset="0"/>
                <a:cs typeface="Helvetica" charset="0"/>
                <a:sym typeface="Helvetica" charset="0"/>
              </a:rPr>
              <a:t>The NGSS were </a:t>
            </a:r>
            <a:r>
              <a:rPr lang="en-US" sz="3400" dirty="0" smtClean="0">
                <a:solidFill>
                  <a:srgbClr val="FFFF00"/>
                </a:solidFill>
                <a:latin typeface="Helvetica" charset="0"/>
                <a:cs typeface="Helvetica" charset="0"/>
                <a:sym typeface="Helvetica" charset="0"/>
              </a:rPr>
              <a:t>a </a:t>
            </a:r>
            <a:r>
              <a:rPr lang="en-US" sz="3400" dirty="0">
                <a:solidFill>
                  <a:srgbClr val="FFFF00"/>
                </a:solidFill>
                <a:latin typeface="Helvetica" charset="0"/>
                <a:cs typeface="Helvetica" charset="0"/>
                <a:sym typeface="Helvetica" charset="0"/>
              </a:rPr>
              <a:t>“states-led” process </a:t>
            </a:r>
            <a:endParaRPr lang="en-US" sz="4400" dirty="0">
              <a:solidFill>
                <a:srgbClr val="FFFF00"/>
              </a:solidFill>
            </a:endParaRPr>
          </a:p>
        </p:txBody>
      </p:sp>
      <p:sp>
        <p:nvSpPr>
          <p:cNvPr id="90117" name="Text Box 4"/>
          <p:cNvSpPr txBox="1">
            <a:spLocks noChangeArrowheads="1"/>
          </p:cNvSpPr>
          <p:nvPr/>
        </p:nvSpPr>
        <p:spPr bwMode="auto">
          <a:xfrm>
            <a:off x="0" y="5049147"/>
            <a:ext cx="9067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2200" dirty="0" smtClean="0">
                <a:solidFill>
                  <a:srgbClr val="FF0000"/>
                </a:solidFill>
              </a:rPr>
              <a:t>“States” </a:t>
            </a:r>
            <a:r>
              <a:rPr lang="en-US" sz="2200" dirty="0">
                <a:solidFill>
                  <a:srgbClr val="FF0000"/>
                </a:solidFill>
              </a:rPr>
              <a:t>that have already adopted the NGSS:</a:t>
            </a:r>
          </a:p>
          <a:p>
            <a:pPr eaLnBrk="1" hangingPunct="1">
              <a:spcBef>
                <a:spcPct val="50000"/>
              </a:spcBef>
            </a:pPr>
            <a:r>
              <a:rPr lang="en-US" sz="1800" dirty="0">
                <a:solidFill>
                  <a:srgbClr val="FFFF00"/>
                </a:solidFill>
              </a:rPr>
              <a:t>Arkansas, California, Delaware, Illinois, Kansas, Kentucky, Maryland, Nevada, Oregon, Rhode Island, Vermont, Washington State, Washington </a:t>
            </a:r>
            <a:r>
              <a:rPr lang="en-US" sz="1800" dirty="0" smtClean="0">
                <a:solidFill>
                  <a:srgbClr val="FFFF00"/>
                </a:solidFill>
              </a:rPr>
              <a:t>DC, West Virginia</a:t>
            </a:r>
            <a:endParaRPr lang="en-US" sz="1800" dirty="0" smtClean="0">
              <a:solidFill>
                <a:srgbClr val="FFFF00"/>
              </a:solidFill>
            </a:endParaRPr>
          </a:p>
          <a:p>
            <a:pPr eaLnBrk="1" hangingPunct="1">
              <a:spcBef>
                <a:spcPct val="50000"/>
              </a:spcBef>
            </a:pPr>
            <a:r>
              <a:rPr lang="en-US" sz="1800" dirty="0" smtClean="0">
                <a:solidFill>
                  <a:srgbClr val="FFFF00"/>
                </a:solidFill>
              </a:rPr>
              <a:t>(But also Oklahoma, Massachusetts, and many schools and districts in other states and countries….)</a:t>
            </a:r>
            <a:endParaRPr lang="en-US" sz="1800" dirty="0">
              <a:solidFill>
                <a:srgbClr val="FFFF00"/>
              </a:solidFill>
            </a:endParaRPr>
          </a:p>
        </p:txBody>
      </p:sp>
    </p:spTree>
    <p:extLst>
      <p:ext uri="{BB962C8B-B14F-4D97-AF65-F5344CB8AC3E}">
        <p14:creationId xmlns:p14="http://schemas.microsoft.com/office/powerpoint/2010/main" val="12033621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1569660"/>
          </a:xfrm>
          <a:prstGeom prst="rect">
            <a:avLst/>
          </a:prstGeom>
          <a:noFill/>
        </p:spPr>
        <p:txBody>
          <a:bodyPr wrap="square" rtlCol="0">
            <a:spAutoFit/>
          </a:bodyPr>
          <a:lstStyle/>
          <a:p>
            <a:r>
              <a:rPr lang="en-US" sz="2400" b="1" dirty="0" smtClean="0">
                <a:solidFill>
                  <a:srgbClr val="FF6600"/>
                </a:solidFill>
              </a:rPr>
              <a:t>Task Component F: </a:t>
            </a:r>
            <a:endParaRPr lang="en-US" dirty="0"/>
          </a:p>
          <a:p>
            <a:r>
              <a:rPr lang="en-US" dirty="0" smtClean="0">
                <a:solidFill>
                  <a:srgbClr val="FF6600"/>
                </a:solidFill>
              </a:rPr>
              <a:t>Students </a:t>
            </a:r>
            <a:r>
              <a:rPr lang="en-US" dirty="0">
                <a:solidFill>
                  <a:srgbClr val="FF6600"/>
                </a:solidFill>
              </a:rPr>
              <a:t>construct an explanation that includes the idea that the differences between the cities temperature ranges and max/min temperatures can be accounted for by the fact that </a:t>
            </a:r>
            <a:r>
              <a:rPr lang="en-US" dirty="0" smtClean="0">
                <a:solidFill>
                  <a:srgbClr val="FF6600"/>
                </a:solidFill>
              </a:rPr>
              <a:t>ocean circulation </a:t>
            </a:r>
            <a:r>
              <a:rPr lang="en-US" dirty="0">
                <a:solidFill>
                  <a:srgbClr val="FF6600"/>
                </a:solidFill>
              </a:rPr>
              <a:t>places colder ocean water adjacent to San Francisco, CA relative to Seattle, WA. </a:t>
            </a:r>
          </a:p>
        </p:txBody>
      </p:sp>
      <p:pic>
        <p:nvPicPr>
          <p:cNvPr id="3" name="Picture 2" descr="task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659142" cy="5257800"/>
          </a:xfrm>
          <a:prstGeom prst="rect">
            <a:avLst/>
          </a:prstGeom>
        </p:spPr>
      </p:pic>
      <p:sp>
        <p:nvSpPr>
          <p:cNvPr id="4" name="Rectangle 3"/>
          <p:cNvSpPr/>
          <p:nvPr/>
        </p:nvSpPr>
        <p:spPr>
          <a:xfrm>
            <a:off x="914400" y="1600200"/>
            <a:ext cx="7696200" cy="2743200"/>
          </a:xfrm>
          <a:prstGeom prst="rect">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757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1569660"/>
          </a:xfrm>
          <a:prstGeom prst="rect">
            <a:avLst/>
          </a:prstGeom>
          <a:noFill/>
        </p:spPr>
        <p:txBody>
          <a:bodyPr wrap="square" rtlCol="0">
            <a:spAutoFit/>
          </a:bodyPr>
          <a:lstStyle/>
          <a:p>
            <a:r>
              <a:rPr lang="en-US" sz="2400" b="1" dirty="0" smtClean="0">
                <a:solidFill>
                  <a:srgbClr val="FF6600"/>
                </a:solidFill>
              </a:rPr>
              <a:t>Task Component F: </a:t>
            </a:r>
            <a:endParaRPr lang="en-US" dirty="0"/>
          </a:p>
          <a:p>
            <a:r>
              <a:rPr lang="en-US" dirty="0" smtClean="0">
                <a:solidFill>
                  <a:srgbClr val="FF6600"/>
                </a:solidFill>
              </a:rPr>
              <a:t>Students </a:t>
            </a:r>
            <a:r>
              <a:rPr lang="en-US" dirty="0">
                <a:solidFill>
                  <a:srgbClr val="FF6600"/>
                </a:solidFill>
              </a:rPr>
              <a:t>construct an explanation that includes the idea that the differences between the cities temperature ranges and max/min temperatures can be accounted for by the fact that </a:t>
            </a:r>
            <a:r>
              <a:rPr lang="en-US" dirty="0" smtClean="0">
                <a:solidFill>
                  <a:srgbClr val="FF6600"/>
                </a:solidFill>
              </a:rPr>
              <a:t>ocean circulation </a:t>
            </a:r>
            <a:r>
              <a:rPr lang="en-US" dirty="0">
                <a:solidFill>
                  <a:srgbClr val="FF6600"/>
                </a:solidFill>
              </a:rPr>
              <a:t>places colder ocean water adjacent to San Francisco, CA relative to Seattle, WA. </a:t>
            </a:r>
          </a:p>
        </p:txBody>
      </p:sp>
      <p:pic>
        <p:nvPicPr>
          <p:cNvPr id="4" name="Picture 3" descr="task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8" y="1524000"/>
            <a:ext cx="7986429" cy="5304096"/>
          </a:xfrm>
          <a:prstGeom prst="rect">
            <a:avLst/>
          </a:prstGeom>
        </p:spPr>
      </p:pic>
    </p:spTree>
    <p:extLst>
      <p:ext uri="{BB962C8B-B14F-4D97-AF65-F5344CB8AC3E}">
        <p14:creationId xmlns:p14="http://schemas.microsoft.com/office/powerpoint/2010/main" val="4689919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1846659"/>
          </a:xfrm>
          <a:prstGeom prst="rect">
            <a:avLst/>
          </a:prstGeom>
          <a:noFill/>
        </p:spPr>
        <p:txBody>
          <a:bodyPr wrap="square" rtlCol="0">
            <a:spAutoFit/>
          </a:bodyPr>
          <a:lstStyle/>
          <a:p>
            <a:r>
              <a:rPr lang="en-US" sz="2400" b="1" dirty="0" smtClean="0">
                <a:solidFill>
                  <a:srgbClr val="FF6600"/>
                </a:solidFill>
              </a:rPr>
              <a:t>Task Component H: </a:t>
            </a:r>
            <a:endParaRPr lang="en-US" dirty="0"/>
          </a:p>
          <a:p>
            <a:r>
              <a:rPr lang="en-US" dirty="0" smtClean="0">
                <a:solidFill>
                  <a:srgbClr val="FF6600"/>
                </a:solidFill>
              </a:rPr>
              <a:t>Students </a:t>
            </a:r>
            <a:r>
              <a:rPr lang="en-US" dirty="0">
                <a:solidFill>
                  <a:srgbClr val="FF6600"/>
                </a:solidFill>
              </a:rPr>
              <a:t>construct an explanation that connects the difference in the amount of precipitation between San Francisco, CA, and Las Vegas, NV, with the direction of air movement from the west to east over an area of great topographic relief, and that includes the idea that areas to the west of the topographic highs get more precipitation than areas to the east of the topographic highs. </a:t>
            </a:r>
          </a:p>
        </p:txBody>
      </p:sp>
      <p:pic>
        <p:nvPicPr>
          <p:cNvPr id="3" name="Picture 2" descr="tas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28800"/>
            <a:ext cx="8620461" cy="5029200"/>
          </a:xfrm>
          <a:prstGeom prst="rect">
            <a:avLst/>
          </a:prstGeom>
        </p:spPr>
      </p:pic>
    </p:spTree>
    <p:extLst>
      <p:ext uri="{BB962C8B-B14F-4D97-AF65-F5344CB8AC3E}">
        <p14:creationId xmlns:p14="http://schemas.microsoft.com/office/powerpoint/2010/main" val="8053741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1846659"/>
          </a:xfrm>
          <a:prstGeom prst="rect">
            <a:avLst/>
          </a:prstGeom>
          <a:noFill/>
        </p:spPr>
        <p:txBody>
          <a:bodyPr wrap="square" rtlCol="0">
            <a:spAutoFit/>
          </a:bodyPr>
          <a:lstStyle/>
          <a:p>
            <a:r>
              <a:rPr lang="en-US" sz="2400" b="1" dirty="0" smtClean="0">
                <a:solidFill>
                  <a:srgbClr val="FF6600"/>
                </a:solidFill>
              </a:rPr>
              <a:t>Task Component H: </a:t>
            </a:r>
            <a:endParaRPr lang="en-US" dirty="0"/>
          </a:p>
          <a:p>
            <a:r>
              <a:rPr lang="en-US" dirty="0" smtClean="0">
                <a:solidFill>
                  <a:srgbClr val="FF6600"/>
                </a:solidFill>
              </a:rPr>
              <a:t>Students </a:t>
            </a:r>
            <a:r>
              <a:rPr lang="en-US" dirty="0">
                <a:solidFill>
                  <a:srgbClr val="FF6600"/>
                </a:solidFill>
              </a:rPr>
              <a:t>construct an explanation that connects the difference in the amount of precipitation between San Francisco, CA, and Las Vegas, NV, with the direction of air movement from the west to east over an area of great topographic relief, and that includes the idea that areas to the west of the topographic highs get more precipitation than areas to the east of the topographic highs. </a:t>
            </a:r>
          </a:p>
        </p:txBody>
      </p:sp>
      <p:pic>
        <p:nvPicPr>
          <p:cNvPr id="4" name="Picture 3" descr="task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828801"/>
            <a:ext cx="8771371" cy="5029199"/>
          </a:xfrm>
          <a:prstGeom prst="rect">
            <a:avLst/>
          </a:prstGeom>
        </p:spPr>
      </p:pic>
    </p:spTree>
    <p:extLst>
      <p:ext uri="{BB962C8B-B14F-4D97-AF65-F5344CB8AC3E}">
        <p14:creationId xmlns:p14="http://schemas.microsoft.com/office/powerpoint/2010/main" val="30268869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752600"/>
            <a:ext cx="8686800" cy="2539157"/>
          </a:xfrm>
          <a:prstGeom prst="rect">
            <a:avLst/>
          </a:prstGeom>
          <a:noFill/>
        </p:spPr>
        <p:txBody>
          <a:bodyPr wrap="square" rtlCol="0">
            <a:spAutoFit/>
          </a:bodyPr>
          <a:lstStyle/>
          <a:p>
            <a:pPr>
              <a:spcAft>
                <a:spcPts val="600"/>
              </a:spcAft>
            </a:pPr>
            <a:r>
              <a:rPr lang="en-US" dirty="0"/>
              <a:t>Performance Expectations:</a:t>
            </a:r>
          </a:p>
          <a:p>
            <a:pPr marL="455613" indent="-455613">
              <a:spcAft>
                <a:spcPts val="600"/>
              </a:spcAft>
            </a:pPr>
            <a:r>
              <a:rPr lang="en-US" b="1" dirty="0"/>
              <a:t>(main) HS-ESS3-6:  Use a computational representation to illustrate the relationships among Earth systems and how those relationships are being modified due to human activity.</a:t>
            </a:r>
            <a:endParaRPr lang="en-US" dirty="0"/>
          </a:p>
          <a:p>
            <a:pPr marL="455613" indent="-455613">
              <a:spcAft>
                <a:spcPts val="600"/>
              </a:spcAft>
            </a:pPr>
            <a:r>
              <a:rPr lang="en-US" b="1" dirty="0"/>
              <a:t>(secondary) HS-ESS3-1:  Construct an explanation based on evidence for how the availability of natural resources, occurrence of natural hazards, and changes in climate have influenced human activity.</a:t>
            </a:r>
            <a:endParaRPr lang="en-US" dirty="0"/>
          </a:p>
          <a:p>
            <a:pPr>
              <a:spcAft>
                <a:spcPts val="600"/>
              </a:spcAft>
            </a:pPr>
            <a:r>
              <a:rPr lang="en-US" dirty="0"/>
              <a:t> </a:t>
            </a:r>
          </a:p>
        </p:txBody>
      </p:sp>
      <p:sp>
        <p:nvSpPr>
          <p:cNvPr id="6" name="Rectangle 5"/>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0" y="228600"/>
            <a:ext cx="9144000" cy="1143000"/>
          </a:xfrm>
        </p:spPr>
        <p:txBody>
          <a:bodyPr lIns="89294" tIns="44647" rIns="89294" bIns="44647"/>
          <a:lstStyle/>
          <a:p>
            <a:pPr defTabSz="914145"/>
            <a:r>
              <a:rPr lang="en-US" sz="3400" dirty="0">
                <a:solidFill>
                  <a:srgbClr val="FFFF00"/>
                </a:solidFill>
                <a:latin typeface="Helvetica" charset="0"/>
                <a:ea typeface="Helvetica" charset="0"/>
                <a:cs typeface="Helvetica" charset="0"/>
                <a:sym typeface="Helvetica" charset="0"/>
              </a:rPr>
              <a:t>Curricular Activity Example: </a:t>
            </a:r>
            <a:r>
              <a:rPr lang="en-US" sz="3400" dirty="0" smtClean="0">
                <a:solidFill>
                  <a:srgbClr val="FFFF00"/>
                </a:solidFill>
                <a:latin typeface="Helvetica" charset="0"/>
                <a:ea typeface="Helvetica" charset="0"/>
                <a:cs typeface="Helvetica" charset="0"/>
                <a:sym typeface="Helvetica" charset="0"/>
              </a:rPr>
              <a:t>High School Seismic Hazards</a:t>
            </a:r>
            <a:endParaRPr lang="en-US" dirty="0" smtClean="0">
              <a:solidFill>
                <a:srgbClr val="FFFF00"/>
              </a:solidFill>
            </a:endParaRPr>
          </a:p>
        </p:txBody>
      </p:sp>
    </p:spTree>
    <p:extLst>
      <p:ext uri="{BB962C8B-B14F-4D97-AF65-F5344CB8AC3E}">
        <p14:creationId xmlns:p14="http://schemas.microsoft.com/office/powerpoint/2010/main" val="25064914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752600"/>
            <a:ext cx="8686800" cy="3447098"/>
          </a:xfrm>
          <a:prstGeom prst="rect">
            <a:avLst/>
          </a:prstGeom>
          <a:noFill/>
        </p:spPr>
        <p:txBody>
          <a:bodyPr wrap="square" rtlCol="0">
            <a:spAutoFit/>
          </a:bodyPr>
          <a:lstStyle/>
          <a:p>
            <a:pPr>
              <a:spcAft>
                <a:spcPts val="600"/>
              </a:spcAft>
            </a:pPr>
            <a:r>
              <a:rPr lang="en-US" dirty="0" smtClean="0"/>
              <a:t>Could </a:t>
            </a:r>
            <a:r>
              <a:rPr lang="en-US" dirty="0"/>
              <a:t>also use this for middle school:</a:t>
            </a:r>
          </a:p>
          <a:p>
            <a:pPr marL="455613" indent="-455613">
              <a:spcAft>
                <a:spcPts val="600"/>
              </a:spcAft>
            </a:pPr>
            <a:r>
              <a:rPr lang="en-US" b="1" dirty="0"/>
              <a:t>(main) MS-ESS3-2:  Analyze and interpret data on natural hazards to forecast future catastrophic events and inform the development of technologies to mitigate their effects.  </a:t>
            </a:r>
            <a:r>
              <a:rPr lang="en-US" dirty="0"/>
              <a:t> </a:t>
            </a:r>
          </a:p>
          <a:p>
            <a:pPr marL="455613" indent="-455613">
              <a:spcAft>
                <a:spcPts val="600"/>
              </a:spcAft>
            </a:pPr>
            <a:r>
              <a:rPr lang="en-US" b="1" dirty="0"/>
              <a:t>(secondary) MS-ESS2-2:  Construct an explanation based on evidence for how geoscience processes have changed Earth’s surface at varying time and spatial scales.</a:t>
            </a:r>
            <a:endParaRPr lang="en-US" dirty="0"/>
          </a:p>
          <a:p>
            <a:pPr marL="455613" indent="-455613">
              <a:spcAft>
                <a:spcPts val="600"/>
              </a:spcAft>
            </a:pPr>
            <a:r>
              <a:rPr lang="en-US" b="1" dirty="0"/>
              <a:t>(secondary) MS-ESS3-4: Construct an argument supported by evidence for how increases in human population and per-capita consumption of natural resources impact Earth’s systems.</a:t>
            </a:r>
            <a:endParaRPr lang="en-US" dirty="0"/>
          </a:p>
          <a:p>
            <a:endParaRPr lang="en-US" dirty="0"/>
          </a:p>
        </p:txBody>
      </p:sp>
      <p:sp>
        <p:nvSpPr>
          <p:cNvPr id="6" name="Rectangle 5"/>
          <p:cNvSpPr/>
          <p:nvPr/>
        </p:nvSpPr>
        <p:spPr>
          <a:xfrm>
            <a:off x="0" y="228600"/>
            <a:ext cx="9144000" cy="1219200"/>
          </a:xfrm>
          <a:prstGeom prst="rect">
            <a:avLst/>
          </a:prstGeom>
          <a:gradFill flip="none" rotWithShape="1">
            <a:gsLst>
              <a:gs pos="76000">
                <a:srgbClr val="0000CC"/>
              </a:gs>
              <a:gs pos="100000">
                <a:srgbClr val="FFFFFF"/>
              </a:gs>
            </a:gsLst>
            <a:path path="circle">
              <a:fillToRect l="50000" t="50000" r="50000" b="50000"/>
            </a:path>
            <a:tileRect/>
          </a:gra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5"/>
          <p:cNvSpPr>
            <a:spLocks noGrp="1" noChangeArrowheads="1"/>
          </p:cNvSpPr>
          <p:nvPr>
            <p:ph type="title"/>
          </p:nvPr>
        </p:nvSpPr>
        <p:spPr>
          <a:xfrm>
            <a:off x="0" y="228600"/>
            <a:ext cx="9144000" cy="1143000"/>
          </a:xfrm>
        </p:spPr>
        <p:txBody>
          <a:bodyPr lIns="89294" tIns="44647" rIns="89294" bIns="44647"/>
          <a:lstStyle/>
          <a:p>
            <a:pPr defTabSz="914145"/>
            <a:r>
              <a:rPr lang="en-US" sz="3400" dirty="0">
                <a:solidFill>
                  <a:srgbClr val="FFFF00"/>
                </a:solidFill>
                <a:latin typeface="Helvetica" charset="0"/>
                <a:ea typeface="Helvetica" charset="0"/>
                <a:cs typeface="Helvetica" charset="0"/>
                <a:sym typeface="Helvetica" charset="0"/>
              </a:rPr>
              <a:t>Curricular Activity Example: </a:t>
            </a:r>
            <a:r>
              <a:rPr lang="en-US" sz="3400" dirty="0" smtClean="0">
                <a:solidFill>
                  <a:srgbClr val="FFFF00"/>
                </a:solidFill>
                <a:latin typeface="Helvetica" charset="0"/>
                <a:ea typeface="Helvetica" charset="0"/>
                <a:cs typeface="Helvetica" charset="0"/>
                <a:sym typeface="Helvetica" charset="0"/>
              </a:rPr>
              <a:t>High School Seismic Hazards</a:t>
            </a:r>
            <a:endParaRPr lang="en-US" dirty="0" smtClean="0">
              <a:solidFill>
                <a:srgbClr val="FFFF00"/>
              </a:solidFill>
            </a:endParaRPr>
          </a:p>
        </p:txBody>
      </p:sp>
    </p:spTree>
    <p:extLst>
      <p:ext uri="{BB962C8B-B14F-4D97-AF65-F5344CB8AC3E}">
        <p14:creationId xmlns:p14="http://schemas.microsoft.com/office/powerpoint/2010/main" val="21737095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Text Box 4"/>
          <p:cNvSpPr txBox="1">
            <a:spLocks noChangeArrowheads="1"/>
          </p:cNvSpPr>
          <p:nvPr/>
        </p:nvSpPr>
        <p:spPr bwMode="auto">
          <a:xfrm>
            <a:off x="0" y="0"/>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4000" dirty="0" err="1" smtClean="0">
                <a:solidFill>
                  <a:srgbClr val="0066FF"/>
                </a:solidFill>
                <a:latin typeface="Verdana" charset="0"/>
              </a:rPr>
              <a:t>WestinMeetings</a:t>
            </a:r>
            <a:endParaRPr lang="en-US" sz="4000" dirty="0" smtClean="0">
              <a:solidFill>
                <a:srgbClr val="0066FF"/>
              </a:solidFill>
              <a:latin typeface="Verdana" charset="0"/>
            </a:endParaRPr>
          </a:p>
          <a:p>
            <a:pPr eaLnBrk="1" hangingPunct="1">
              <a:spcBef>
                <a:spcPct val="50000"/>
              </a:spcBef>
            </a:pPr>
            <a:r>
              <a:rPr lang="en-US" sz="4000" dirty="0" smtClean="0">
                <a:solidFill>
                  <a:srgbClr val="0066FF"/>
                </a:solidFill>
                <a:latin typeface="Verdana" charset="0"/>
              </a:rPr>
              <a:t>Password: </a:t>
            </a:r>
            <a:r>
              <a:rPr lang="en-US" sz="4000" dirty="0" err="1" smtClean="0">
                <a:solidFill>
                  <a:srgbClr val="0066FF"/>
                </a:solidFill>
                <a:latin typeface="Verdana" charset="0"/>
              </a:rPr>
              <a:t>agufran</a:t>
            </a:r>
            <a:endParaRPr lang="en-US" sz="4000" dirty="0" smtClean="0">
              <a:solidFill>
                <a:srgbClr val="0066FF"/>
              </a:solidFill>
              <a:latin typeface="Verdana" charset="0"/>
            </a:endParaRPr>
          </a:p>
          <a:p>
            <a:pPr eaLnBrk="1" hangingPunct="1">
              <a:spcBef>
                <a:spcPct val="50000"/>
              </a:spcBef>
            </a:pPr>
            <a:r>
              <a:rPr lang="en-US" sz="4000" dirty="0" smtClean="0">
                <a:solidFill>
                  <a:srgbClr val="0066FF"/>
                </a:solidFill>
                <a:latin typeface="Verdana" charset="0"/>
              </a:rPr>
              <a:t>Site: </a:t>
            </a:r>
            <a:r>
              <a:rPr lang="en-US" sz="4000" dirty="0" err="1" smtClean="0">
                <a:solidFill>
                  <a:srgbClr val="0066FF"/>
                </a:solidFill>
                <a:latin typeface="Verdana" charset="0"/>
              </a:rPr>
              <a:t>www.iris.edu</a:t>
            </a:r>
            <a:endParaRPr lang="en-US" sz="4000" dirty="0">
              <a:solidFill>
                <a:srgbClr val="0066FF"/>
              </a:solidFill>
              <a:latin typeface="Verdana" charset="0"/>
            </a:endParaRPr>
          </a:p>
        </p:txBody>
      </p:sp>
    </p:spTree>
    <p:extLst>
      <p:ext uri="{BB962C8B-B14F-4D97-AF65-F5344CB8AC3E}">
        <p14:creationId xmlns:p14="http://schemas.microsoft.com/office/powerpoint/2010/main" val="46395632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Picture 1" descr="ir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191" y="0"/>
            <a:ext cx="7199809" cy="6858000"/>
          </a:xfrm>
          <a:prstGeom prst="rect">
            <a:avLst/>
          </a:prstGeom>
        </p:spPr>
      </p:pic>
      <p:sp>
        <p:nvSpPr>
          <p:cNvPr id="4" name="Text Box 4"/>
          <p:cNvSpPr txBox="1">
            <a:spLocks noChangeArrowheads="1"/>
          </p:cNvSpPr>
          <p:nvPr/>
        </p:nvSpPr>
        <p:spPr bwMode="auto">
          <a:xfrm>
            <a:off x="0" y="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dirty="0" err="1" smtClean="0">
                <a:solidFill>
                  <a:srgbClr val="0066FF"/>
                </a:solidFill>
                <a:latin typeface="Verdana" charset="0"/>
              </a:rPr>
              <a:t>www.iris.edu</a:t>
            </a:r>
            <a:endParaRPr lang="en-US" sz="1800" dirty="0">
              <a:solidFill>
                <a:srgbClr val="0066FF"/>
              </a:solidFill>
              <a:latin typeface="Verdana" charset="0"/>
            </a:endParaRPr>
          </a:p>
        </p:txBody>
      </p:sp>
    </p:spTree>
    <p:extLst>
      <p:ext uri="{BB962C8B-B14F-4D97-AF65-F5344CB8AC3E}">
        <p14:creationId xmlns:p14="http://schemas.microsoft.com/office/powerpoint/2010/main" val="127714982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 name="Picture 2" descr="mon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7452410" cy="6858000"/>
          </a:xfrm>
          <a:prstGeom prst="rect">
            <a:avLst/>
          </a:prstGeom>
        </p:spPr>
      </p:pic>
    </p:spTree>
    <p:extLst>
      <p:ext uri="{BB962C8B-B14F-4D97-AF65-F5344CB8AC3E}">
        <p14:creationId xmlns:p14="http://schemas.microsoft.com/office/powerpoint/2010/main" val="103518351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brows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5555919"/>
          </a:xfrm>
          <a:prstGeom prst="rect">
            <a:avLst/>
          </a:prstGeom>
        </p:spPr>
      </p:pic>
    </p:spTree>
    <p:extLst>
      <p:ext uri="{BB962C8B-B14F-4D97-AF65-F5344CB8AC3E}">
        <p14:creationId xmlns:p14="http://schemas.microsoft.com/office/powerpoint/2010/main" val="4639563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Ocean</Template>
  <TotalTime>14715</TotalTime>
  <Words>4108</Words>
  <Application>Microsoft Macintosh PowerPoint</Application>
  <PresentationFormat>On-screen Show (4:3)</PresentationFormat>
  <Paragraphs>481</Paragraphs>
  <Slides>138</Slides>
  <Notes>56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138</vt:i4>
      </vt:variant>
    </vt:vector>
  </HeadingPairs>
  <TitlesOfParts>
    <vt:vector size="141" baseType="lpstr">
      <vt:lpstr>Default Design</vt:lpstr>
      <vt:lpstr>Document</vt:lpstr>
      <vt:lpstr>Microsoft Word Document</vt:lpstr>
      <vt:lpstr>The Next Generation Science Standards: What They Mean for Earth and Space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NGSS are the result of a  multistep process </vt:lpstr>
      <vt:lpstr>NRC Framework: Three Dimensions of  (1) Disciplinary Core Ideas (DCIs), (2) Science and Engineering Practices (SEPs), and Crosscutting Concepts (CCCs)</vt:lpstr>
      <vt:lpstr>PowerPoint Presentation</vt:lpstr>
      <vt:lpstr>PowerPoint Presentation</vt:lpstr>
      <vt:lpstr>PowerPoint Presentation</vt:lpstr>
      <vt:lpstr>NRC Framework: The Content of Science (“Disciplinary Core Ideas”) is Organized into Three Areas</vt:lpstr>
      <vt:lpstr>PowerPoint Presentation</vt:lpstr>
      <vt:lpstr>PowerPoint Presentation</vt:lpstr>
      <vt:lpstr>How do you Teach Earth and Space Science with the NGSS?</vt:lpstr>
      <vt:lpstr>PowerPoint Presentation</vt:lpstr>
      <vt:lpstr>NGSS Process</vt:lpstr>
      <vt:lpstr>NGSS Process</vt:lpstr>
      <vt:lpstr>NGSS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NRC Framework: The Content of Science (“Disciplinary Core Ideas”) is Organized into Three Areas  (and also Science, Technology, and Engineering)</vt:lpstr>
      <vt:lpstr>PowerPoint Presentation</vt:lpstr>
      <vt:lpstr>How do you teach Earth and Space Science  in alignment with the NGSS?</vt:lpstr>
      <vt:lpstr>How do you teach Earth and Space Science  in alignment with the NGSS?</vt:lpstr>
      <vt:lpstr>How do you teach Earth and Space Science  in alignment with the NGSS?</vt:lpstr>
      <vt:lpstr>The NGSS are NOT a Curriculum</vt:lpstr>
      <vt:lpstr>The NGSS are NOT a Curriculum</vt:lpstr>
      <vt:lpstr>PowerPoint Presentation</vt:lpstr>
      <vt:lpstr>PowerPoint Presentation</vt:lpstr>
      <vt:lpstr>PowerPoint Presentation</vt:lpstr>
      <vt:lpstr>PowerPoint Presentation</vt:lpstr>
      <vt:lpstr>Number of Years of High School Science  Required by Different States</vt:lpstr>
      <vt:lpstr>How do you teach Earth and Space Science  in alignment with the NGSS?</vt:lpstr>
      <vt:lpstr>PowerPoint Presentation</vt:lpstr>
      <vt:lpstr>PowerPoint Presentation</vt:lpstr>
      <vt:lpstr>PowerPoint Presentation</vt:lpstr>
      <vt:lpstr>PowerPoint Presentation</vt:lpstr>
      <vt:lpstr>How do you teach Earth and Space Science  in alignment with the NGSS?</vt:lpstr>
      <vt:lpstr>How do you Teach Earth and Space Science with the NGSS?</vt:lpstr>
      <vt:lpstr>PowerPoint Presentation</vt:lpstr>
      <vt:lpstr>PowerPoint Presentation</vt:lpstr>
      <vt:lpstr>PowerPoint Presentation</vt:lpstr>
      <vt:lpstr>PowerPoint Presentation</vt:lpstr>
      <vt:lpstr>PowerPoint Presentation</vt:lpstr>
      <vt:lpstr>PowerPoint Presentation</vt:lpstr>
      <vt:lpstr>How do you teach Earth and Space Science  in alignment with the NGSS?</vt:lpstr>
      <vt:lpstr>Achieve: Science and Math Tasks</vt:lpstr>
      <vt:lpstr>Middle School ESS: “Four Cities” (Climate)</vt:lpstr>
      <vt:lpstr>Middle School ESS: “Four Cities” (Climate)</vt:lpstr>
      <vt:lpstr>PowerPoint Presentation</vt:lpstr>
      <vt:lpstr>PowerPoint Presentation</vt:lpstr>
      <vt:lpstr>How do you Teach Earth and Space Science with the NGSS?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Curricular Activity Example: High School Seismic Hazards</vt:lpstr>
      <vt:lpstr>Curricular Activity Example: High School Seismic Hazards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Washington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MIchael Wysession</dc:creator>
  <cp:lastModifiedBy>Michael Wysession</cp:lastModifiedBy>
  <cp:revision>400</cp:revision>
  <dcterms:created xsi:type="dcterms:W3CDTF">2011-11-14T23:06:16Z</dcterms:created>
  <dcterms:modified xsi:type="dcterms:W3CDTF">2014-12-16T06:18:30Z</dcterms:modified>
</cp:coreProperties>
</file>