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media/audio1.bin" ContentType="audio/unknown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0" r:id="rId3"/>
    <p:sldId id="261" r:id="rId4"/>
    <p:sldId id="262" r:id="rId5"/>
    <p:sldId id="263" r:id="rId6"/>
    <p:sldId id="257" r:id="rId7"/>
    <p:sldId id="265" r:id="rId8"/>
    <p:sldId id="267" r:id="rId9"/>
    <p:sldId id="280" r:id="rId10"/>
    <p:sldId id="28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09" d="100"/>
          <a:sy n="109" d="100"/>
        </p:scale>
        <p:origin x="-11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90C0F83-98DF-4BBF-A433-CA2372FFADDF}" type="datetimeFigureOut">
              <a:rPr lang="en-US" smtClean="0"/>
              <a:pPr/>
              <a:t>12/2/11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F7A4CE1-3443-497C-AB5D-63EE2D8A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2C1B953-C0B3-45FF-A3BF-CAA463301F0F}" type="datetimeFigureOut">
              <a:rPr lang="en-US" smtClean="0"/>
              <a:pPr/>
              <a:t>12/2/11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EC0B01F-0F90-4585-AFD4-5A61D19CA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01F-0F90-4585-AFD4-5A61D19CA4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F9EE4-1A8F-4EC7-8DFA-DBEFF77DAA0B}" type="slidenum">
              <a:rPr lang="en-US"/>
              <a:pPr/>
              <a:t>10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15B12-B6FB-4249-B03E-32499B866E69}" type="slidenum">
              <a:rPr lang="en-US"/>
              <a:pPr/>
              <a:t>11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9DA12-6DA5-4623-B3DB-FE834BF2342B}" type="slidenum">
              <a:rPr lang="en-US"/>
              <a:pPr/>
              <a:t>12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A1736-B94A-4E2F-88E9-34372E1E9D9C}" type="slidenum">
              <a:rPr lang="en-US"/>
              <a:pPr/>
              <a:t>13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2CDCE-B976-4415-8AF2-D790573FDBD0}" type="slidenum">
              <a:rPr lang="en-US"/>
              <a:pPr/>
              <a:t>14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5C6B37-346D-420D-B0A9-8728AAE34BE3}" type="slidenum">
              <a:rPr lang="en-US"/>
              <a:pPr/>
              <a:t>15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21FE74-B9C6-493A-B741-768168A24320}" type="slidenum">
              <a:rPr lang="en-US"/>
              <a:pPr/>
              <a:t>16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D9621-B5A3-4D4A-A62C-1C09F8926610}" type="slidenum">
              <a:rPr lang="en-US"/>
              <a:pPr/>
              <a:t>17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899D1-250E-4F69-9670-D528335D8774}" type="slidenum">
              <a:rPr lang="en-US"/>
              <a:pPr/>
              <a:t>18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67AD7-195B-471C-9DB3-FFA2D2C072C5}" type="slidenum">
              <a:rPr lang="en-US"/>
              <a:pPr/>
              <a:t>19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1A298-6EA6-4472-B67A-71D6582648D4}" type="slidenum">
              <a:rPr lang="en-US"/>
              <a:pPr/>
              <a:t>2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08BBD-F254-4CFF-B399-01D869BDDB28}" type="slidenum">
              <a:rPr lang="en-US"/>
              <a:pPr/>
              <a:t>20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58CFF-EA09-4D63-9677-08829A8AEB81}" type="slidenum">
              <a:rPr lang="en-US"/>
              <a:pPr/>
              <a:t>21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1A59A-4751-42D8-8884-5ECBE3B73790}" type="slidenum">
              <a:rPr lang="en-US"/>
              <a:pPr/>
              <a:t>22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EF0DC-BE0B-445E-AADF-7709D4B45284}" type="slidenum">
              <a:rPr lang="en-US"/>
              <a:pPr/>
              <a:t>3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0BCD8-3062-44EF-B1B3-C1E559A6CBD7}" type="slidenum">
              <a:rPr lang="en-US"/>
              <a:pPr/>
              <a:t>4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54200C-2ED9-4C4A-89C1-9494E6C4DD8A}" type="slidenum">
              <a:rPr lang="en-US"/>
              <a:pPr/>
              <a:t>5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B02D2D-D2A6-4723-833A-F270A446A8D1}" type="slidenum">
              <a:rPr lang="en-US"/>
              <a:pPr/>
              <a:t>6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3263"/>
            <a:ext cx="4624388" cy="3468687"/>
          </a:xfrm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85B3D5-EB7E-4002-B24C-03DCFF91FDCF}" type="slidenum">
              <a:rPr lang="en-US"/>
              <a:pPr/>
              <a:t>7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5606B-52B3-4A7D-BFCB-6D2952CDCB06}" type="slidenum">
              <a:rPr lang="en-US"/>
              <a:pPr/>
              <a:t>8</a:t>
            </a:fld>
            <a:endParaRPr lang="en-US"/>
          </a:p>
        </p:txBody>
      </p:sp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ABAE8-EA46-4D75-8BDC-1F0CF168579B}" type="slidenum">
              <a:rPr lang="en-US"/>
              <a:pPr/>
              <a:t>9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5143-214A-4849-A590-401FA146FE78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69D9-DF2E-4464-B690-96F32E2D27AF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99205-2A8F-4243-90D7-24F64582860F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F1F52-AB40-41B2-A1A7-033CE8C6E88B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59B-265E-4CC1-B4AD-FD177B21CCBF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801-2F1D-4CF2-952D-C9FE86995D94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876-2280-46FF-A9B4-36B5F9580FD6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61C1-EF7E-4FA8-B150-26DA7948FF73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9D743-B3B5-4B3C-BBBC-504C9BF0FFC2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3FC6-23C6-4687-9264-3E80558BA9A2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776C-4DC4-4D1D-92E4-C4A70C32477B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B06DE-6EAB-4673-A681-CAF4E9EEC44C}" type="datetime1">
              <a:rPr lang="en-US" smtClean="0"/>
              <a:pPr/>
              <a:t>12/2/11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5F616-E3FC-4E0A-A2A6-403ED7FB1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0.gif"/><Relationship Id="rId5" Type="http://schemas.openxmlformats.org/officeDocument/2006/relationships/image" Target="../media/image29.png"/><Relationship Id="rId6" Type="http://schemas.openxmlformats.org/officeDocument/2006/relationships/image" Target="../media/image2.png"/><Relationship Id="rId1" Type="http://schemas.openxmlformats.org/officeDocument/2006/relationships/audio" Target="file://localhost/%20%20%20%20Kathy%20files:work/AGU%202011%20AVO/history/GSTR_GSTDclip.wav" TargetMode="Externa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32.gi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8.gif"/><Relationship Id="rId5" Type="http://schemas.openxmlformats.org/officeDocument/2006/relationships/image" Target="../media/image29.png"/><Relationship Id="rId6" Type="http://schemas.openxmlformats.org/officeDocument/2006/relationships/image" Target="../media/image2.png"/><Relationship Id="rId1" Type="http://schemas.openxmlformats.org/officeDocument/2006/relationships/audio" Target="file://localhost/%20%20%20%20Kathy%20files:work/AGU%202011%20AVO/history/OKSO_OKFGclip.wav" TargetMode="Externa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Using Earth Science Data and Technology to Mitigate the Dangers of Airborne Volcanic Ash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048000"/>
            <a:ext cx="6400800" cy="17526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Volcanoes</a:t>
            </a:r>
          </a:p>
          <a:p>
            <a:r>
              <a:rPr lang="en-US" u="sng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History and Types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2200" y="5638800"/>
            <a:ext cx="2892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Peter Webley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Geophysical Institute, UAF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33400"/>
            <a:ext cx="660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AGU-NESTA Geophysical Information for Teachers (GIFT) </a:t>
            </a:r>
            <a:r>
              <a:rPr lang="en-US" b="1" dirty="0" smtClean="0"/>
              <a:t>Workshop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81000"/>
            <a:ext cx="1524000" cy="44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86388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1273175" y="238125"/>
            <a:ext cx="672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Kasatochi Volcano, Alaska</a:t>
            </a:r>
          </a:p>
        </p:txBody>
      </p:sp>
      <p:pic>
        <p:nvPicPr>
          <p:cNvPr id="280582" name="Picture 6" descr="Kasatochi_goes_vi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4275" y="801688"/>
            <a:ext cx="7227888" cy="5781675"/>
          </a:xfrm>
          <a:prstGeom prst="rect">
            <a:avLst/>
          </a:prstGeom>
          <a:noFill/>
        </p:spPr>
      </p:pic>
      <p:pic>
        <p:nvPicPr>
          <p:cNvPr id="280585" name="GSTR_GSTDclip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846763"/>
            <a:ext cx="304800" cy="30480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0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82" fill="hold"/>
                                        <p:tgtEl>
                                          <p:spTgt spid="2805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5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058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redoubt1"/>
          <p:cNvPicPr>
            <a:picLocks noChangeAspect="1" noChangeArrowheads="1"/>
          </p:cNvPicPr>
          <p:nvPr/>
        </p:nvPicPr>
        <p:blipFill>
          <a:blip r:embed="rId3" cstate="print">
            <a:lum bright="6000" contrast="36000"/>
          </a:blip>
          <a:srcRect/>
          <a:stretch>
            <a:fillRect/>
          </a:stretch>
        </p:blipFill>
        <p:spPr bwMode="auto">
          <a:xfrm>
            <a:off x="1042988" y="1425575"/>
            <a:ext cx="7112000" cy="4833938"/>
          </a:xfrm>
          <a:prstGeom prst="rect">
            <a:avLst/>
          </a:prstGeom>
          <a:noFill/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1492250" y="228600"/>
            <a:ext cx="730726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i="1">
                <a:latin typeface="Arial" charset="0"/>
              </a:rPr>
              <a:t>A KLM 747 en route from Amsterdam</a:t>
            </a:r>
          </a:p>
          <a:p>
            <a:pPr algn="ctr" eaLnBrk="0" hangingPunct="0"/>
            <a:r>
              <a:rPr lang="en-US" b="1" i="1">
                <a:latin typeface="Arial" charset="0"/>
              </a:rPr>
              <a:t>encountered an ash cloud from Redoubt Volcano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1828800" y="2362200"/>
            <a:ext cx="487045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latin typeface="Arial" charset="0"/>
              </a:rPr>
              <a:t> “KLM 867 heavy is</a:t>
            </a:r>
          </a:p>
          <a:p>
            <a:pPr eaLnBrk="0" hangingPunct="0"/>
            <a:r>
              <a:rPr lang="en-US" sz="4000" i="1">
                <a:latin typeface="Arial" charset="0"/>
              </a:rPr>
              <a:t>reaching {flight} level</a:t>
            </a:r>
          </a:p>
          <a:p>
            <a:pPr eaLnBrk="0" hangingPunct="0"/>
            <a:r>
              <a:rPr lang="en-US" sz="4000" i="1">
                <a:latin typeface="Arial" charset="0"/>
              </a:rPr>
              <a:t>250 heading 140.”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1838325" y="176213"/>
            <a:ext cx="53244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FFFF99"/>
                </a:solidFill>
                <a:latin typeface="Arial" charset="0"/>
              </a:rPr>
              <a:t>Pilot: KLM B-747</a:t>
            </a:r>
          </a:p>
        </p:txBody>
      </p:sp>
      <p:pic>
        <p:nvPicPr>
          <p:cNvPr id="176132" name="Picture 4" descr="startup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 advClick="0" advTm="4000">
    <p:sndAc>
      <p:stSnd>
        <p:snd r:embed="rId3" name="KLM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1876425" y="176213"/>
            <a:ext cx="57435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CCFFFF"/>
                </a:solidFill>
                <a:latin typeface="Arial" charset="0"/>
              </a:rPr>
              <a:t>Anchorage Center</a:t>
            </a: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2209800" y="2514600"/>
            <a:ext cx="5153025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“Do you have good</a:t>
            </a:r>
          </a:p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sight of the ash plume</a:t>
            </a:r>
          </a:p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at this time?”</a:t>
            </a:r>
          </a:p>
        </p:txBody>
      </p:sp>
      <p:pic>
        <p:nvPicPr>
          <p:cNvPr id="178180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1695450" y="2190750"/>
            <a:ext cx="5237163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latin typeface="Arial" charset="0"/>
              </a:rPr>
              <a:t>“It’s just cloudy it </a:t>
            </a:r>
          </a:p>
          <a:p>
            <a:pPr eaLnBrk="0" hangingPunct="0"/>
            <a:r>
              <a:rPr lang="en-US" sz="4000" i="1">
                <a:latin typeface="Arial" charset="0"/>
              </a:rPr>
              <a:t>could be ashes.  </a:t>
            </a:r>
          </a:p>
          <a:p>
            <a:pPr eaLnBrk="0" hangingPunct="0"/>
            <a:r>
              <a:rPr lang="en-US" sz="4000" i="1">
                <a:latin typeface="Arial" charset="0"/>
              </a:rPr>
              <a:t>Its just a little browner </a:t>
            </a:r>
          </a:p>
          <a:p>
            <a:pPr eaLnBrk="0" hangingPunct="0"/>
            <a:r>
              <a:rPr lang="en-US" sz="4000" i="1">
                <a:latin typeface="Arial" charset="0"/>
              </a:rPr>
              <a:t>than a normal cloud,”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1838325" y="176213"/>
            <a:ext cx="53244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FFFF99"/>
                </a:solidFill>
                <a:latin typeface="Arial" charset="0"/>
              </a:rPr>
              <a:t>Pilot: KLM B-747</a:t>
            </a:r>
          </a:p>
        </p:txBody>
      </p:sp>
      <p:pic>
        <p:nvPicPr>
          <p:cNvPr id="180228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1905000" y="2590800"/>
            <a:ext cx="5562600" cy="313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latin typeface="Arial" charset="0"/>
              </a:rPr>
              <a:t>“We have to go</a:t>
            </a:r>
          </a:p>
          <a:p>
            <a:pPr eaLnBrk="0" hangingPunct="0"/>
            <a:r>
              <a:rPr lang="en-US" sz="4000" i="1">
                <a:latin typeface="Arial" charset="0"/>
              </a:rPr>
              <a:t>left now…</a:t>
            </a:r>
          </a:p>
          <a:p>
            <a:pPr eaLnBrk="0" hangingPunct="0"/>
            <a:r>
              <a:rPr lang="en-US" sz="4000" i="1">
                <a:latin typeface="Arial" charset="0"/>
              </a:rPr>
              <a:t>it’s smoky in the cockpit at the moment sir.”</a:t>
            </a:r>
          </a:p>
          <a:p>
            <a:pPr algn="ctr"/>
            <a:endParaRPr lang="en-US" sz="4000" i="1">
              <a:latin typeface="Arial" charset="0"/>
            </a:endParaRP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1838325" y="176213"/>
            <a:ext cx="53244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FFFF99"/>
                </a:solidFill>
                <a:latin typeface="Arial" charset="0"/>
              </a:rPr>
              <a:t>Pilot: KLM B-747</a:t>
            </a:r>
          </a:p>
        </p:txBody>
      </p:sp>
      <p:pic>
        <p:nvPicPr>
          <p:cNvPr id="182276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1981200" y="2743200"/>
            <a:ext cx="4024313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“KLM 867 heavy,</a:t>
            </a:r>
          </a:p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roger, left at your</a:t>
            </a:r>
          </a:p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discretion.”</a:t>
            </a: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1876425" y="176213"/>
            <a:ext cx="57435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CCFFFF"/>
                </a:solidFill>
                <a:latin typeface="Arial" charset="0"/>
              </a:rPr>
              <a:t>Anchorage Center</a:t>
            </a:r>
          </a:p>
        </p:txBody>
      </p:sp>
      <p:pic>
        <p:nvPicPr>
          <p:cNvPr id="184324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2209800" y="2590800"/>
            <a:ext cx="3910013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latin typeface="Arial" charset="0"/>
              </a:rPr>
              <a:t>Climbing to level</a:t>
            </a:r>
          </a:p>
          <a:p>
            <a:pPr eaLnBrk="0" hangingPunct="0"/>
            <a:r>
              <a:rPr lang="en-US" sz="4000" i="1">
                <a:latin typeface="Arial" charset="0"/>
              </a:rPr>
              <a:t>390, we’re in the</a:t>
            </a:r>
          </a:p>
          <a:p>
            <a:pPr eaLnBrk="0" hangingPunct="0"/>
            <a:r>
              <a:rPr lang="en-US" sz="4000" i="1">
                <a:latin typeface="Arial" charset="0"/>
              </a:rPr>
              <a:t>black cloud,</a:t>
            </a:r>
          </a:p>
          <a:p>
            <a:pPr eaLnBrk="0" hangingPunct="0"/>
            <a:r>
              <a:rPr lang="en-US" sz="4000" i="1">
                <a:latin typeface="Arial" charset="0"/>
              </a:rPr>
              <a:t>heading is130.”</a:t>
            </a: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838325" y="176213"/>
            <a:ext cx="53244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FFFF99"/>
                </a:solidFill>
                <a:latin typeface="Arial" charset="0"/>
              </a:rPr>
              <a:t>Pilot: KLM B-747</a:t>
            </a:r>
          </a:p>
        </p:txBody>
      </p:sp>
      <p:pic>
        <p:nvPicPr>
          <p:cNvPr id="186372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1828800" y="2743200"/>
            <a:ext cx="5435600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latin typeface="Arial" charset="0"/>
              </a:rPr>
              <a:t>“KLM 867 we have</a:t>
            </a:r>
          </a:p>
          <a:p>
            <a:pPr eaLnBrk="0" hangingPunct="0"/>
            <a:r>
              <a:rPr lang="en-US" sz="4000" i="1">
                <a:latin typeface="Arial" charset="0"/>
              </a:rPr>
              <a:t>flame out all engines</a:t>
            </a:r>
          </a:p>
          <a:p>
            <a:pPr eaLnBrk="0" hangingPunct="0"/>
            <a:r>
              <a:rPr lang="en-US" sz="4000" i="1">
                <a:latin typeface="Arial" charset="0"/>
              </a:rPr>
              <a:t>and we are descending</a:t>
            </a:r>
          </a:p>
          <a:p>
            <a:pPr eaLnBrk="0" hangingPunct="0"/>
            <a:r>
              <a:rPr lang="en-US" sz="4000" i="1">
                <a:latin typeface="Arial" charset="0"/>
              </a:rPr>
              <a:t>now.”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1838325" y="176213"/>
            <a:ext cx="53244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FFFF99"/>
                </a:solidFill>
                <a:latin typeface="Arial" charset="0"/>
              </a:rPr>
              <a:t>Pilot: KLM B-747</a:t>
            </a:r>
          </a:p>
        </p:txBody>
      </p:sp>
      <p:pic>
        <p:nvPicPr>
          <p:cNvPr id="188420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slow" advClick="0" advTm="1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1905000" y="2819400"/>
            <a:ext cx="43053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“KLM 867 heavy...</a:t>
            </a:r>
          </a:p>
          <a:p>
            <a:pPr eaLnBrk="0" hangingPunct="0"/>
            <a:r>
              <a:rPr lang="en-US" sz="4000" i="1">
                <a:solidFill>
                  <a:schemeClr val="tx1"/>
                </a:solidFill>
                <a:latin typeface="Arial" charset="0"/>
              </a:rPr>
              <a:t>Anchorage.”</a:t>
            </a:r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1876425" y="176213"/>
            <a:ext cx="57435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CCFFFF"/>
                </a:solidFill>
                <a:latin typeface="Arial" charset="0"/>
              </a:rPr>
              <a:t>Anchorage Center</a:t>
            </a:r>
          </a:p>
        </p:txBody>
      </p:sp>
      <p:pic>
        <p:nvPicPr>
          <p:cNvPr id="190468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62884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The History of Volcanology: Mythology</a:t>
            </a:r>
          </a:p>
        </p:txBody>
      </p:sp>
      <p:pic>
        <p:nvPicPr>
          <p:cNvPr id="1423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46482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152400" y="1295400"/>
            <a:ext cx="5554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Chuginadak</a:t>
            </a:r>
            <a:r>
              <a:rPr lang="en-US" sz="20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: The </a:t>
            </a:r>
            <a:r>
              <a:rPr lang="en-US" sz="20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Unangan</a:t>
            </a:r>
            <a:r>
              <a:rPr lang="en-US" sz="20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goddess of fire</a:t>
            </a:r>
          </a:p>
        </p:txBody>
      </p:sp>
      <p:pic>
        <p:nvPicPr>
          <p:cNvPr id="14234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419600"/>
            <a:ext cx="30765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8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C1213"/>
              </a:clrFrom>
              <a:clrTo>
                <a:srgbClr val="0C121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688" y="533400"/>
            <a:ext cx="1204912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5257800" y="2286000"/>
            <a:ext cx="373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The Aleutian Islands are home to many volcanoes. </a:t>
            </a:r>
            <a:r>
              <a:rPr lang="en-US" sz="20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Chuginadak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, the goddess of fire, is said to have thrown the first man and woman from the summit of her mountain into the sea.</a:t>
            </a:r>
            <a:endParaRPr lang="en-US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1722438" y="1781175"/>
            <a:ext cx="5519737" cy="274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latin typeface="Arial" charset="0"/>
              </a:rPr>
              <a:t>“KLM 867 heavy</a:t>
            </a:r>
          </a:p>
          <a:p>
            <a:pPr eaLnBrk="0" hangingPunct="0"/>
            <a:r>
              <a:rPr lang="en-US" sz="4000" i="1">
                <a:latin typeface="Arial" charset="0"/>
              </a:rPr>
              <a:t>we are now descending</a:t>
            </a:r>
          </a:p>
          <a:p>
            <a:pPr eaLnBrk="0" hangingPunct="0"/>
            <a:r>
              <a:rPr lang="en-US" sz="4000" i="1">
                <a:latin typeface="Arial" charset="0"/>
              </a:rPr>
              <a:t>now....</a:t>
            </a:r>
          </a:p>
          <a:p>
            <a:pPr eaLnBrk="0" hangingPunct="0"/>
            <a:r>
              <a:rPr lang="en-US" sz="5400" i="1">
                <a:latin typeface="Arial" charset="0"/>
              </a:rPr>
              <a:t>We are in a fall!!”</a:t>
            </a: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838325" y="176213"/>
            <a:ext cx="53244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FFFF99"/>
                </a:solidFill>
                <a:latin typeface="Arial" charset="0"/>
              </a:rPr>
              <a:t>Pilot: KLM B-747</a:t>
            </a:r>
          </a:p>
        </p:txBody>
      </p:sp>
      <p:pic>
        <p:nvPicPr>
          <p:cNvPr id="192516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1828800" y="2590800"/>
            <a:ext cx="5294313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000" i="1">
                <a:latin typeface="Arial" charset="0"/>
              </a:rPr>
              <a:t>“KLM 867 we need</a:t>
            </a:r>
          </a:p>
          <a:p>
            <a:pPr eaLnBrk="0" hangingPunct="0"/>
            <a:r>
              <a:rPr lang="en-US" sz="4000" i="1">
                <a:latin typeface="Arial" charset="0"/>
              </a:rPr>
              <a:t>all the assistance you</a:t>
            </a:r>
          </a:p>
          <a:p>
            <a:pPr eaLnBrk="0" hangingPunct="0"/>
            <a:r>
              <a:rPr lang="en-US" sz="4000" i="1">
                <a:latin typeface="Arial" charset="0"/>
              </a:rPr>
              <a:t>have sir. Give us radar</a:t>
            </a:r>
          </a:p>
          <a:p>
            <a:pPr eaLnBrk="0" hangingPunct="0"/>
            <a:r>
              <a:rPr lang="en-US" sz="4000" i="1">
                <a:latin typeface="Arial" charset="0"/>
              </a:rPr>
              <a:t>vectors please.”</a:t>
            </a:r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1838325" y="176213"/>
            <a:ext cx="53244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4D4D4D">
                <a:alpha val="50000"/>
              </a:srgb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i="1">
                <a:solidFill>
                  <a:srgbClr val="FFFF99"/>
                </a:solidFill>
                <a:latin typeface="Arial" charset="0"/>
              </a:rPr>
              <a:t>Pilot: KLM B-747</a:t>
            </a:r>
          </a:p>
        </p:txBody>
      </p:sp>
      <p:pic>
        <p:nvPicPr>
          <p:cNvPr id="194564" name="Picture 4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640263"/>
            <a:ext cx="2698750" cy="217011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9" name="Picture 5" descr="start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138" y="1495425"/>
            <a:ext cx="6669087" cy="5362575"/>
          </a:xfrm>
          <a:prstGeom prst="rect">
            <a:avLst/>
          </a:prstGeom>
          <a:noFill/>
        </p:spPr>
      </p:pic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1546225" y="228600"/>
            <a:ext cx="6269038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b="1" i="1">
                <a:latin typeface="Arial" charset="0"/>
              </a:rPr>
              <a:t>She got two engines restarted, making a safe landing in Anchorage.  That pilot and plane are still in service today.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7138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 History of Volcanology: Mythology</a:t>
            </a: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152400" y="1295400"/>
            <a:ext cx="5554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Chuginadak</a:t>
            </a:r>
            <a:r>
              <a:rPr lang="en-US" sz="20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: The </a:t>
            </a:r>
            <a:r>
              <a:rPr lang="en-US" sz="20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Unangan</a:t>
            </a:r>
            <a:r>
              <a:rPr lang="en-US" sz="20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goddess of fire</a:t>
            </a:r>
          </a:p>
        </p:txBody>
      </p:sp>
      <p:pic>
        <p:nvPicPr>
          <p:cNvPr id="25294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525780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4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5257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4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429000"/>
            <a:ext cx="39243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4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905000"/>
            <a:ext cx="2743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90713"/>
            <a:ext cx="6629400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44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C1213"/>
              </a:clrFrom>
              <a:clrTo>
                <a:srgbClr val="0C121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688" y="533400"/>
            <a:ext cx="1204912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2945" name="Text Box 17"/>
          <p:cNvSpPr txBox="1">
            <a:spLocks noChangeArrowheads="1"/>
          </p:cNvSpPr>
          <p:nvPr/>
        </p:nvSpPr>
        <p:spPr bwMode="auto">
          <a:xfrm>
            <a:off x="6705600" y="2286000"/>
            <a:ext cx="2286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Much of the </a:t>
            </a:r>
            <a:r>
              <a:rPr lang="en-US" sz="20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Unangan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culture was lost through invasion and war.  Today Cleveland volcano remains a holy place for the </a:t>
            </a:r>
            <a:r>
              <a:rPr lang="en-US" sz="20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Unangan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people.</a:t>
            </a:r>
            <a:endParaRPr lang="en-US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85800" y="76200"/>
            <a:ext cx="75376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 History of Volcanology: Science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5181600" y="1066800"/>
            <a:ext cx="38242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i="1">
                <a:latin typeface="Tahoma" pitchFamily="34" charset="0"/>
                <a:ea typeface="Tahoma" pitchFamily="34" charset="0"/>
                <a:cs typeface="Tahoma" pitchFamily="34" charset="0"/>
              </a:rPr>
              <a:t>The first volcano observatory was:</a:t>
            </a:r>
          </a:p>
          <a:p>
            <a:endParaRPr lang="en-US" sz="2000" b="1" i="1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b="1" i="1">
                <a:latin typeface="Tahoma" pitchFamily="34" charset="0"/>
                <a:ea typeface="Tahoma" pitchFamily="34" charset="0"/>
                <a:cs typeface="Tahoma" pitchFamily="34" charset="0"/>
              </a:rPr>
              <a:t>Osservatorio Vesuviano</a:t>
            </a:r>
          </a:p>
          <a:p>
            <a:endParaRPr lang="en-US" sz="2000" b="1" i="1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b="1" i="1">
                <a:latin typeface="Tahoma" pitchFamily="34" charset="0"/>
                <a:ea typeface="Tahoma" pitchFamily="34" charset="0"/>
                <a:cs typeface="Tahoma" pitchFamily="34" charset="0"/>
              </a:rPr>
              <a:t>in Naples, Italy.  It focused on recording the activity and providing warnings to the populace at Mount Vesuvius.</a:t>
            </a:r>
          </a:p>
        </p:txBody>
      </p:sp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52538"/>
            <a:ext cx="475615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725" y="3633788"/>
            <a:ext cx="476726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75" y="3167063"/>
            <a:ext cx="4756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538" y="1236663"/>
            <a:ext cx="3978275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733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8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75275" y="4257675"/>
            <a:ext cx="330835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75376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 History of Volcanology: Science</a:t>
            </a:r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5181600" y="1676400"/>
            <a:ext cx="38242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i="1">
                <a:latin typeface="Tahoma" pitchFamily="34" charset="0"/>
                <a:ea typeface="Tahoma" pitchFamily="34" charset="0"/>
                <a:cs typeface="Tahoma" pitchFamily="34" charset="0"/>
              </a:rPr>
              <a:t>Today the Alaska Volcano Observatory is recognized by many as the world leader in volcanology.</a:t>
            </a:r>
          </a:p>
          <a:p>
            <a:endParaRPr lang="en-US" sz="2000" b="1" i="1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b="1" i="1">
                <a:latin typeface="Tahoma" pitchFamily="34" charset="0"/>
                <a:ea typeface="Tahoma" pitchFamily="34" charset="0"/>
                <a:cs typeface="Tahoma" pitchFamily="34" charset="0"/>
              </a:rPr>
              <a:t>AVO is the first observatory to use infrared imaging in its day to day operations.</a:t>
            </a:r>
          </a:p>
        </p:txBody>
      </p:sp>
      <p:graphicFrame>
        <p:nvGraphicFramePr>
          <p:cNvPr id="306185" name="Object 9"/>
          <p:cNvGraphicFramePr>
            <a:graphicFrameLocks noChangeAspect="1"/>
          </p:cNvGraphicFramePr>
          <p:nvPr/>
        </p:nvGraphicFramePr>
        <p:xfrm>
          <a:off x="920750" y="1871663"/>
          <a:ext cx="3494088" cy="3459162"/>
        </p:xfrm>
        <a:graphic>
          <a:graphicData uri="http://schemas.openxmlformats.org/presentationml/2006/ole">
            <p:oleObj spid="_x0000_s3074" name="CorelDRAW" r:id="rId4" imgW="3302000" imgH="3263900" progId="">
              <p:embed/>
            </p:oleObj>
          </a:graphicData>
        </a:graphic>
      </p:graphicFrame>
      <p:pic>
        <p:nvPicPr>
          <p:cNvPr id="30618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" y="1871663"/>
            <a:ext cx="46894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618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9688" y="4300538"/>
            <a:ext cx="35861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618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81288" y="5087938"/>
            <a:ext cx="2233612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619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263" y="5087938"/>
            <a:ext cx="2239962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Text Box 2"/>
          <p:cNvSpPr txBox="1">
            <a:spLocks noChangeArrowheads="1"/>
          </p:cNvSpPr>
          <p:nvPr/>
        </p:nvSpPr>
        <p:spPr bwMode="auto">
          <a:xfrm>
            <a:off x="1584325" y="222250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4000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70163" y="57150"/>
            <a:ext cx="6497637" cy="6724650"/>
            <a:chOff x="1619" y="36"/>
            <a:chExt cx="4093" cy="4236"/>
          </a:xfrm>
        </p:grpSpPr>
        <p:sp>
          <p:nvSpPr>
            <p:cNvPr id="657413" name="Rectangle 5"/>
            <p:cNvSpPr>
              <a:spLocks noChangeArrowheads="1"/>
            </p:cNvSpPr>
            <p:nvPr/>
          </p:nvSpPr>
          <p:spPr bwMode="auto">
            <a:xfrm>
              <a:off x="1632" y="48"/>
              <a:ext cx="4037" cy="1968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rgbClr val="B2B2B2">
                    <a:gamma/>
                    <a:shade val="56078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414" name="Freeform 6"/>
            <p:cNvSpPr>
              <a:spLocks/>
            </p:cNvSpPr>
            <p:nvPr/>
          </p:nvSpPr>
          <p:spPr bwMode="auto">
            <a:xfrm>
              <a:off x="3467" y="936"/>
              <a:ext cx="1326" cy="569"/>
            </a:xfrm>
            <a:custGeom>
              <a:avLst/>
              <a:gdLst/>
              <a:ahLst/>
              <a:cxnLst>
                <a:cxn ang="0">
                  <a:pos x="0" y="388"/>
                </a:cxn>
                <a:cxn ang="0">
                  <a:pos x="39" y="354"/>
                </a:cxn>
                <a:cxn ang="0">
                  <a:pos x="122" y="316"/>
                </a:cxn>
                <a:cxn ang="0">
                  <a:pos x="155" y="288"/>
                </a:cxn>
                <a:cxn ang="0">
                  <a:pos x="222" y="249"/>
                </a:cxn>
                <a:cxn ang="0">
                  <a:pos x="255" y="227"/>
                </a:cxn>
                <a:cxn ang="0">
                  <a:pos x="327" y="172"/>
                </a:cxn>
                <a:cxn ang="0">
                  <a:pos x="377" y="144"/>
                </a:cxn>
                <a:cxn ang="0">
                  <a:pos x="737" y="44"/>
                </a:cxn>
                <a:cxn ang="0">
                  <a:pos x="859" y="89"/>
                </a:cxn>
                <a:cxn ang="0">
                  <a:pos x="886" y="122"/>
                </a:cxn>
                <a:cxn ang="0">
                  <a:pos x="892" y="138"/>
                </a:cxn>
                <a:cxn ang="0">
                  <a:pos x="947" y="155"/>
                </a:cxn>
                <a:cxn ang="0">
                  <a:pos x="964" y="166"/>
                </a:cxn>
                <a:cxn ang="0">
                  <a:pos x="980" y="172"/>
                </a:cxn>
                <a:cxn ang="0">
                  <a:pos x="1014" y="194"/>
                </a:cxn>
                <a:cxn ang="0">
                  <a:pos x="1130" y="260"/>
                </a:cxn>
                <a:cxn ang="0">
                  <a:pos x="1180" y="338"/>
                </a:cxn>
                <a:cxn ang="0">
                  <a:pos x="1191" y="377"/>
                </a:cxn>
                <a:cxn ang="0">
                  <a:pos x="1296" y="388"/>
                </a:cxn>
                <a:cxn ang="0">
                  <a:pos x="1307" y="404"/>
                </a:cxn>
                <a:cxn ang="0">
                  <a:pos x="1296" y="526"/>
                </a:cxn>
                <a:cxn ang="0">
                  <a:pos x="1113" y="559"/>
                </a:cxn>
                <a:cxn ang="0">
                  <a:pos x="892" y="565"/>
                </a:cxn>
                <a:cxn ang="0">
                  <a:pos x="183" y="543"/>
                </a:cxn>
                <a:cxn ang="0">
                  <a:pos x="127" y="526"/>
                </a:cxn>
                <a:cxn ang="0">
                  <a:pos x="11" y="443"/>
                </a:cxn>
                <a:cxn ang="0">
                  <a:pos x="0" y="388"/>
                </a:cxn>
              </a:cxnLst>
              <a:rect l="0" t="0" r="r" b="b"/>
              <a:pathLst>
                <a:path w="1326" h="569">
                  <a:moveTo>
                    <a:pt x="0" y="388"/>
                  </a:moveTo>
                  <a:cubicBezTo>
                    <a:pt x="8" y="365"/>
                    <a:pt x="17" y="362"/>
                    <a:pt x="39" y="354"/>
                  </a:cubicBezTo>
                  <a:cubicBezTo>
                    <a:pt x="62" y="331"/>
                    <a:pt x="92" y="325"/>
                    <a:pt x="122" y="316"/>
                  </a:cubicBezTo>
                  <a:cubicBezTo>
                    <a:pt x="165" y="288"/>
                    <a:pt x="112" y="324"/>
                    <a:pt x="155" y="288"/>
                  </a:cubicBezTo>
                  <a:cubicBezTo>
                    <a:pt x="173" y="273"/>
                    <a:pt x="203" y="262"/>
                    <a:pt x="222" y="249"/>
                  </a:cubicBezTo>
                  <a:cubicBezTo>
                    <a:pt x="233" y="242"/>
                    <a:pt x="255" y="227"/>
                    <a:pt x="255" y="227"/>
                  </a:cubicBezTo>
                  <a:cubicBezTo>
                    <a:pt x="264" y="195"/>
                    <a:pt x="297" y="181"/>
                    <a:pt x="327" y="172"/>
                  </a:cubicBezTo>
                  <a:cubicBezTo>
                    <a:pt x="343" y="161"/>
                    <a:pt x="360" y="155"/>
                    <a:pt x="377" y="144"/>
                  </a:cubicBezTo>
                  <a:cubicBezTo>
                    <a:pt x="470" y="0"/>
                    <a:pt x="536" y="49"/>
                    <a:pt x="737" y="44"/>
                  </a:cubicBezTo>
                  <a:cubicBezTo>
                    <a:pt x="778" y="55"/>
                    <a:pt x="823" y="66"/>
                    <a:pt x="859" y="89"/>
                  </a:cubicBezTo>
                  <a:cubicBezTo>
                    <a:pt x="867" y="101"/>
                    <a:pt x="878" y="110"/>
                    <a:pt x="886" y="122"/>
                  </a:cubicBezTo>
                  <a:cubicBezTo>
                    <a:pt x="889" y="127"/>
                    <a:pt x="888" y="134"/>
                    <a:pt x="892" y="138"/>
                  </a:cubicBezTo>
                  <a:cubicBezTo>
                    <a:pt x="902" y="146"/>
                    <a:pt x="934" y="151"/>
                    <a:pt x="947" y="155"/>
                  </a:cubicBezTo>
                  <a:cubicBezTo>
                    <a:pt x="953" y="159"/>
                    <a:pt x="958" y="163"/>
                    <a:pt x="964" y="166"/>
                  </a:cubicBezTo>
                  <a:cubicBezTo>
                    <a:pt x="969" y="169"/>
                    <a:pt x="975" y="169"/>
                    <a:pt x="980" y="172"/>
                  </a:cubicBezTo>
                  <a:cubicBezTo>
                    <a:pt x="992" y="179"/>
                    <a:pt x="1014" y="194"/>
                    <a:pt x="1014" y="194"/>
                  </a:cubicBezTo>
                  <a:cubicBezTo>
                    <a:pt x="1050" y="246"/>
                    <a:pt x="1074" y="243"/>
                    <a:pt x="1130" y="260"/>
                  </a:cubicBezTo>
                  <a:cubicBezTo>
                    <a:pt x="1155" y="276"/>
                    <a:pt x="1172" y="309"/>
                    <a:pt x="1180" y="338"/>
                  </a:cubicBezTo>
                  <a:cubicBezTo>
                    <a:pt x="1181" y="341"/>
                    <a:pt x="1187" y="373"/>
                    <a:pt x="1191" y="377"/>
                  </a:cubicBezTo>
                  <a:cubicBezTo>
                    <a:pt x="1216" y="402"/>
                    <a:pt x="1261" y="386"/>
                    <a:pt x="1296" y="388"/>
                  </a:cubicBezTo>
                  <a:cubicBezTo>
                    <a:pt x="1300" y="393"/>
                    <a:pt x="1307" y="398"/>
                    <a:pt x="1307" y="404"/>
                  </a:cubicBezTo>
                  <a:cubicBezTo>
                    <a:pt x="1309" y="445"/>
                    <a:pt x="1326" y="498"/>
                    <a:pt x="1296" y="526"/>
                  </a:cubicBezTo>
                  <a:cubicBezTo>
                    <a:pt x="1272" y="549"/>
                    <a:pt x="1143" y="558"/>
                    <a:pt x="1113" y="559"/>
                  </a:cubicBezTo>
                  <a:cubicBezTo>
                    <a:pt x="1039" y="562"/>
                    <a:pt x="966" y="563"/>
                    <a:pt x="892" y="565"/>
                  </a:cubicBezTo>
                  <a:cubicBezTo>
                    <a:pt x="197" y="553"/>
                    <a:pt x="465" y="569"/>
                    <a:pt x="183" y="543"/>
                  </a:cubicBezTo>
                  <a:cubicBezTo>
                    <a:pt x="164" y="538"/>
                    <a:pt x="144" y="536"/>
                    <a:pt x="127" y="526"/>
                  </a:cubicBezTo>
                  <a:cubicBezTo>
                    <a:pt x="85" y="502"/>
                    <a:pt x="51" y="469"/>
                    <a:pt x="11" y="443"/>
                  </a:cubicBezTo>
                  <a:cubicBezTo>
                    <a:pt x="5" y="423"/>
                    <a:pt x="0" y="410"/>
                    <a:pt x="0" y="388"/>
                  </a:cubicBez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57415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19" y="36"/>
              <a:ext cx="4093" cy="4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57416" name="Text Box 8"/>
          <p:cNvSpPr txBox="1">
            <a:spLocks noChangeArrowheads="1"/>
          </p:cNvSpPr>
          <p:nvPr/>
        </p:nvSpPr>
        <p:spPr bwMode="auto">
          <a:xfrm>
            <a:off x="0" y="2647950"/>
            <a:ext cx="2601913" cy="1314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Volcanic processes begin in the crust, and as they approach the surface have more and more visible effects.</a:t>
            </a:r>
          </a:p>
        </p:txBody>
      </p:sp>
      <p:sp>
        <p:nvSpPr>
          <p:cNvPr id="657417" name="Text Box 9"/>
          <p:cNvSpPr txBox="1">
            <a:spLocks noChangeArrowheads="1"/>
          </p:cNvSpPr>
          <p:nvPr/>
        </p:nvSpPr>
        <p:spPr bwMode="auto">
          <a:xfrm>
            <a:off x="257175" y="4433888"/>
            <a:ext cx="2259013" cy="1069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Tahoma" pitchFamily="34" charset="0"/>
                <a:cs typeface="Tahoma" pitchFamily="34" charset="0"/>
              </a:rPr>
              <a:t> Magmatic effects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Tahoma" pitchFamily="34" charset="0"/>
                <a:cs typeface="Tahoma" pitchFamily="34" charset="0"/>
              </a:rPr>
              <a:t> Surface effects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Tahoma" pitchFamily="34" charset="0"/>
                <a:cs typeface="Tahoma" pitchFamily="34" charset="0"/>
              </a:rPr>
              <a:t> Atmospheric effects</a:t>
            </a:r>
          </a:p>
        </p:txBody>
      </p:sp>
      <p:sp>
        <p:nvSpPr>
          <p:cNvPr id="657418" name="Text Box 10"/>
          <p:cNvSpPr txBox="1">
            <a:spLocks noChangeArrowheads="1"/>
          </p:cNvSpPr>
          <p:nvPr/>
        </p:nvSpPr>
        <p:spPr bwMode="auto">
          <a:xfrm>
            <a:off x="0" y="1077913"/>
            <a:ext cx="2601913" cy="1314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Volcanoes present hazards not only to local residents, but can have far reaching and long term environmental effects.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39" name="Picture 19" descr="SpaceSta Rotated 18may2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05200"/>
            <a:ext cx="3429000" cy="2514600"/>
          </a:xfrm>
          <a:prstGeom prst="rect">
            <a:avLst/>
          </a:prstGeom>
          <a:noFill/>
        </p:spPr>
      </p:pic>
      <p:pic>
        <p:nvPicPr>
          <p:cNvPr id="158734" name="Picture 14" descr="Wrang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3360738" cy="2443163"/>
          </a:xfrm>
          <a:prstGeom prst="rect">
            <a:avLst/>
          </a:prstGeom>
          <a:noFill/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106363" y="76200"/>
            <a:ext cx="890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Types of Volcanoes in Alaska and Kamchatka</a:t>
            </a:r>
          </a:p>
        </p:txBody>
      </p:sp>
      <p:pic>
        <p:nvPicPr>
          <p:cNvPr id="158726" name="Picture 6" descr="Kar_021201_Olga_Gir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685800"/>
            <a:ext cx="3429000" cy="2438400"/>
          </a:xfrm>
          <a:prstGeom prst="rect">
            <a:avLst/>
          </a:prstGeom>
          <a:noFill/>
        </p:spPr>
      </p:pic>
      <p:pic>
        <p:nvPicPr>
          <p:cNvPr id="158727" name="Picture 7" descr="024045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505200"/>
            <a:ext cx="3429000" cy="2528888"/>
          </a:xfrm>
          <a:prstGeom prst="rect">
            <a:avLst/>
          </a:prstGeom>
          <a:noFill/>
        </p:spPr>
      </p:pic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724400" y="685800"/>
            <a:ext cx="19768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Stratovolcano</a:t>
            </a:r>
            <a:endParaRPr lang="en-US" sz="20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898525" y="685800"/>
            <a:ext cx="20730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Shield Volcano</a:t>
            </a:r>
            <a:endParaRPr lang="en-US" sz="20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8732" name="Rectangle 12"/>
          <p:cNvSpPr>
            <a:spLocks noChangeArrowheads="1"/>
          </p:cNvSpPr>
          <p:nvPr/>
        </p:nvSpPr>
        <p:spPr bwMode="auto">
          <a:xfrm>
            <a:off x="4724400" y="3505200"/>
            <a:ext cx="934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Dome</a:t>
            </a:r>
            <a:endParaRPr lang="en-US" sz="20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8733" name="Rectangle 13"/>
          <p:cNvSpPr>
            <a:spLocks noChangeArrowheads="1"/>
          </p:cNvSpPr>
          <p:nvPr/>
        </p:nvSpPr>
        <p:spPr bwMode="auto">
          <a:xfrm>
            <a:off x="914400" y="3505200"/>
            <a:ext cx="111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b="1" dirty="0">
                <a:effectLst/>
              </a:rPr>
              <a:t>Caldera</a:t>
            </a:r>
            <a:endParaRPr lang="en-US" sz="2000" b="1" dirty="0">
              <a:effectLst/>
            </a:endParaRPr>
          </a:p>
        </p:txBody>
      </p:sp>
      <p:sp>
        <p:nvSpPr>
          <p:cNvPr id="158735" name="Text Box 15"/>
          <p:cNvSpPr txBox="1">
            <a:spLocks noChangeArrowheads="1"/>
          </p:cNvSpPr>
          <p:nvPr/>
        </p:nvSpPr>
        <p:spPr bwMode="auto">
          <a:xfrm>
            <a:off x="1020763" y="2819400"/>
            <a:ext cx="1343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Mt. Wrangell</a:t>
            </a: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4757738" y="2743200"/>
            <a:ext cx="13035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Karymsky</a:t>
            </a:r>
            <a:r>
              <a:rPr lang="en-US" sz="14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V.</a:t>
            </a:r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4724400" y="5638800"/>
            <a:ext cx="1510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Bezymianny</a:t>
            </a:r>
            <a:r>
              <a:rPr lang="en-US" sz="14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V.</a:t>
            </a:r>
          </a:p>
        </p:txBody>
      </p:sp>
      <p:sp>
        <p:nvSpPr>
          <p:cNvPr id="158738" name="Text Box 18"/>
          <p:cNvSpPr txBox="1">
            <a:spLocks noChangeArrowheads="1"/>
          </p:cNvSpPr>
          <p:nvPr/>
        </p:nvSpPr>
        <p:spPr bwMode="auto">
          <a:xfrm>
            <a:off x="990600" y="5638800"/>
            <a:ext cx="21691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Okmok, Space Station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9" name="Picture 11" descr="spurr92-sept-comp-select-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1447801" y="301625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/>
                <a:latin typeface="Geometr415 Md BT" pitchFamily="34" charset="0"/>
              </a:rPr>
              <a:t>Spurr </a:t>
            </a:r>
            <a:r>
              <a:rPr lang="en-US" sz="2400" b="1" i="1" dirty="0" smtClean="0">
                <a:solidFill>
                  <a:schemeClr val="bg1"/>
                </a:solidFill>
                <a:effectLst/>
                <a:latin typeface="Geometr415 Md BT" pitchFamily="34" charset="0"/>
              </a:rPr>
              <a:t>1992 Volcanic Cloud : tracked 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Geometr415 Md BT" pitchFamily="34" charset="0"/>
              </a:rPr>
              <a:t>to Greenland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1273175" y="238125"/>
            <a:ext cx="672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Okmok Volcano, Alaska</a:t>
            </a:r>
          </a:p>
        </p:txBody>
      </p:sp>
      <p:pic>
        <p:nvPicPr>
          <p:cNvPr id="268294" name="Picture 6" descr="OkmokGOESvis1k12July200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2700" y="800100"/>
            <a:ext cx="7480300" cy="5610225"/>
          </a:xfrm>
          <a:prstGeom prst="rect">
            <a:avLst/>
          </a:prstGeom>
          <a:noFill/>
        </p:spPr>
      </p:pic>
      <p:pic>
        <p:nvPicPr>
          <p:cNvPr id="268297" name="OKSO_OKFGclip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763" y="5780088"/>
            <a:ext cx="304800" cy="30480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5334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F616-E3FC-4E0A-A2A6-403ED7FB1AE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8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8" fill="hold"/>
                                        <p:tgtEl>
                                          <p:spTgt spid="268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2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829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576</Words>
  <Application>Microsoft Macintosh PowerPoint</Application>
  <PresentationFormat>On-screen Show (4:3)</PresentationFormat>
  <Paragraphs>129</Paragraphs>
  <Slides>22</Slides>
  <Notes>22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CorelDRAW</vt:lpstr>
      <vt:lpstr>Using Earth Science Data and Technology to Mitigate the Dangers of Airborne Volcanic Ash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pwebley</dc:creator>
  <cp:lastModifiedBy>Kathy Berry-Bertram</cp:lastModifiedBy>
  <cp:revision>8</cp:revision>
  <dcterms:created xsi:type="dcterms:W3CDTF">2011-12-02T13:33:54Z</dcterms:created>
  <dcterms:modified xsi:type="dcterms:W3CDTF">2011-12-02T13:38:23Z</dcterms:modified>
</cp:coreProperties>
</file>